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ink/ink1.xml" ContentType="application/inkml+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672" r:id="rId4"/>
  </p:sldMasterIdLst>
  <p:notesMasterIdLst>
    <p:notesMasterId r:id="rId20"/>
  </p:notesMasterIdLst>
  <p:sldIdLst>
    <p:sldId id="256" r:id="rId5"/>
    <p:sldId id="274" r:id="rId6"/>
    <p:sldId id="258" r:id="rId7"/>
    <p:sldId id="269" r:id="rId8"/>
    <p:sldId id="257" r:id="rId9"/>
    <p:sldId id="264" r:id="rId10"/>
    <p:sldId id="268" r:id="rId11"/>
    <p:sldId id="270" r:id="rId12"/>
    <p:sldId id="261" r:id="rId13"/>
    <p:sldId id="273" r:id="rId14"/>
    <p:sldId id="271" r:id="rId15"/>
    <p:sldId id="275" r:id="rId16"/>
    <p:sldId id="276" r:id="rId17"/>
    <p:sldId id="277"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00"/>
    <a:srgbClr val="C0C080"/>
    <a:srgbClr val="A0A040"/>
    <a:srgbClr val="BDBD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98" autoAdjust="0"/>
    <p:restoredTop sz="95796" autoAdjust="0"/>
  </p:normalViewPr>
  <p:slideViewPr>
    <p:cSldViewPr snapToGrid="0">
      <p:cViewPr varScale="1">
        <p:scale>
          <a:sx n="139" d="100"/>
          <a:sy n="139" d="100"/>
        </p:scale>
        <p:origin x="80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3-25T04:38:44.93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42,'43'0,"-7"0,-22-2,-2 0,5 0,-3 0,5 2,-3-2,-1 0,5 0,-8 0,9 2,-6 0,2 0,3 0,-7 0,1 0,5 0,-4 0,5 0,-6 0,0 0,4 0,-4 0,6 0,-5 0,-1 0,6 0,-5 0,4-2,-1-2,-1-1,-1 1,0 2,0-1,0 2,2-3,-3 4,5 0,0 0,3 0,-2 0,-4 0,1 0,-1 0,0 0,1 0,-4 0,7 0,-7 0,5 0,1 0,-4 0,5 0,-5 0,-1 0,2 0,-1 0,0 0,2 0,-4 0,7 0,-8 0,2 0,3 0,-4 0,6 0,-7 0,5 0,-1 0,0 0,-1 0,-1 3,-2-2,7 2,-7-3,5 0,-3 0,0 0,7 0,-10 0,5 0,-3 0,2 0,1 0,2 0,-8 0,7 0,-2 0,-1 0,3 0,-2 0,-2 0,7 0,-9 0,6 0,-3 0,1 0,1 0,-2 0,4 0,-6 0,8 0,-7 0,0 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7A6F4-883C-4ADC-8A6B-2E1C8FFED5D7}" type="datetimeFigureOut">
              <a:rPr lang="en-US" smtClean="0"/>
              <a:t>3/26/26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310ABA-53EA-4BE8-8CBC-D361B1D90354}" type="slidenum">
              <a:rPr lang="en-US" smtClean="0"/>
              <a:t>‹#›</a:t>
            </a:fld>
            <a:endParaRPr lang="en-US"/>
          </a:p>
        </p:txBody>
      </p:sp>
    </p:spTree>
    <p:extLst>
      <p:ext uri="{BB962C8B-B14F-4D97-AF65-F5344CB8AC3E}">
        <p14:creationId xmlns:p14="http://schemas.microsoft.com/office/powerpoint/2010/main" val="402868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7310ABA-53EA-4BE8-8CBC-D361B1D90354}" type="slidenum">
              <a:rPr lang="en-US" smtClean="0"/>
              <a:t>1</a:t>
            </a:fld>
            <a:endParaRPr lang="en-US"/>
          </a:p>
        </p:txBody>
      </p:sp>
    </p:spTree>
    <p:extLst>
      <p:ext uri="{BB962C8B-B14F-4D97-AF65-F5344CB8AC3E}">
        <p14:creationId xmlns:p14="http://schemas.microsoft.com/office/powerpoint/2010/main" val="218836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DED1E-8E6A-E824-93D8-C31C4D1BEA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28885-3756-13E4-770E-D24E298F5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08F21-4672-D0B8-6458-66FF635D0D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385D24-9772-2494-F2B0-FB65F02F30A7}"/>
              </a:ext>
            </a:extLst>
          </p:cNvPr>
          <p:cNvSpPr>
            <a:spLocks noGrp="1"/>
          </p:cNvSpPr>
          <p:nvPr>
            <p:ph type="sldNum" sz="quarter" idx="10"/>
          </p:nvPr>
        </p:nvSpPr>
        <p:spPr/>
        <p:txBody>
          <a:bodyPr/>
          <a:lstStyle/>
          <a:p>
            <a:fld id="{47310ABA-53EA-4BE8-8CBC-D361B1D90354}" type="slidenum">
              <a:rPr lang="en-US" smtClean="0"/>
              <a:t>14</a:t>
            </a:fld>
            <a:endParaRPr lang="en-US"/>
          </a:p>
        </p:txBody>
      </p:sp>
    </p:spTree>
    <p:extLst>
      <p:ext uri="{BB962C8B-B14F-4D97-AF65-F5344CB8AC3E}">
        <p14:creationId xmlns:p14="http://schemas.microsoft.com/office/powerpoint/2010/main" val="84209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47310ABA-53EA-4BE8-8CBC-D361B1D90354}" type="slidenum">
              <a:rPr lang="en-US" smtClean="0"/>
              <a:t>2</a:t>
            </a:fld>
            <a:endParaRPr lang="en-US"/>
          </a:p>
        </p:txBody>
      </p:sp>
    </p:spTree>
    <p:extLst>
      <p:ext uri="{BB962C8B-B14F-4D97-AF65-F5344CB8AC3E}">
        <p14:creationId xmlns:p14="http://schemas.microsoft.com/office/powerpoint/2010/main" val="945149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10ABA-53EA-4BE8-8CBC-D361B1D90354}" type="slidenum">
              <a:rPr lang="en-US" smtClean="0"/>
              <a:t>3</a:t>
            </a:fld>
            <a:endParaRPr lang="en-US"/>
          </a:p>
        </p:txBody>
      </p:sp>
    </p:spTree>
    <p:extLst>
      <p:ext uri="{BB962C8B-B14F-4D97-AF65-F5344CB8AC3E}">
        <p14:creationId xmlns:p14="http://schemas.microsoft.com/office/powerpoint/2010/main" val="1141850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10ABA-53EA-4BE8-8CBC-D361B1D90354}" type="slidenum">
              <a:rPr lang="en-US" smtClean="0"/>
              <a:t>4</a:t>
            </a:fld>
            <a:endParaRPr lang="en-US"/>
          </a:p>
        </p:txBody>
      </p:sp>
    </p:spTree>
    <p:extLst>
      <p:ext uri="{BB962C8B-B14F-4D97-AF65-F5344CB8AC3E}">
        <p14:creationId xmlns:p14="http://schemas.microsoft.com/office/powerpoint/2010/main" val="351477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310ABA-53EA-4BE8-8CBC-D361B1D90354}" type="slidenum">
              <a:rPr lang="en-US" smtClean="0"/>
              <a:t>9</a:t>
            </a:fld>
            <a:endParaRPr lang="en-US"/>
          </a:p>
        </p:txBody>
      </p:sp>
    </p:spTree>
    <p:extLst>
      <p:ext uri="{BB962C8B-B14F-4D97-AF65-F5344CB8AC3E}">
        <p14:creationId xmlns:p14="http://schemas.microsoft.com/office/powerpoint/2010/main" val="270865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המצלמה חייבת להיות פתוחה כל הזמן</a:t>
            </a:r>
          </a:p>
          <a:p>
            <a:endParaRPr lang="he-IL" dirty="0"/>
          </a:p>
          <a:p>
            <a:r>
              <a:rPr lang="he-IL" dirty="0"/>
              <a:t>אסור להתרחק מהמחשב/טלפון או להיות עסוקים בדברים אחרים (כמו שיחות טלפון)</a:t>
            </a:r>
          </a:p>
          <a:p>
            <a:endParaRPr lang="he-IL" dirty="0"/>
          </a:p>
          <a:p>
            <a:r>
              <a:rPr lang="he-IL" dirty="0"/>
              <a:t>אם אתם מתחברים לזום מהטלפון קחו בחשבון שניהול שיחה מהטלפון עשוי לגרום לזה שלא תהיו נוכחים</a:t>
            </a:r>
          </a:p>
          <a:p>
            <a:endParaRPr lang="he-IL" dirty="0"/>
          </a:p>
          <a:p>
            <a:r>
              <a:rPr lang="he-IL" dirty="0"/>
              <a:t>צריך להקשיב לשיעור ולהשתתף בצורה פעילה</a:t>
            </a:r>
          </a:p>
          <a:p>
            <a:endParaRPr lang="he-IL" dirty="0"/>
          </a:p>
          <a:p>
            <a:r>
              <a:rPr lang="he-IL" dirty="0"/>
              <a:t>אם נוצרה בעיה טכנית עליכם להתקשר מידית למרכז התמיכה 03-6886010, ננסה לעזור אך שימו לב</a:t>
            </a:r>
          </a:p>
          <a:p>
            <a:r>
              <a:rPr lang="he-IL" dirty="0"/>
              <a:t>חובתכם לדאוג לדעת להפעיל את ה"זום" ולדאוג לאמצעי החיבור והתשתיות</a:t>
            </a:r>
            <a:endParaRPr lang="en-US" dirty="0"/>
          </a:p>
        </p:txBody>
      </p:sp>
      <p:sp>
        <p:nvSpPr>
          <p:cNvPr id="4" name="Slide Number Placeholder 3"/>
          <p:cNvSpPr>
            <a:spLocks noGrp="1"/>
          </p:cNvSpPr>
          <p:nvPr>
            <p:ph type="sldNum" sz="quarter" idx="10"/>
          </p:nvPr>
        </p:nvSpPr>
        <p:spPr/>
        <p:txBody>
          <a:bodyPr/>
          <a:lstStyle/>
          <a:p>
            <a:fld id="{47310ABA-53EA-4BE8-8CBC-D361B1D90354}" type="slidenum">
              <a:rPr lang="en-US" smtClean="0"/>
              <a:t>10</a:t>
            </a:fld>
            <a:endParaRPr lang="en-US"/>
          </a:p>
        </p:txBody>
      </p:sp>
    </p:spTree>
    <p:extLst>
      <p:ext uri="{BB962C8B-B14F-4D97-AF65-F5344CB8AC3E}">
        <p14:creationId xmlns:p14="http://schemas.microsoft.com/office/powerpoint/2010/main" val="3267181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310ABA-53EA-4BE8-8CBC-D361B1D90354}" type="slidenum">
              <a:rPr lang="en-US" smtClean="0"/>
              <a:t>11</a:t>
            </a:fld>
            <a:endParaRPr lang="en-US"/>
          </a:p>
        </p:txBody>
      </p:sp>
    </p:spTree>
    <p:extLst>
      <p:ext uri="{BB962C8B-B14F-4D97-AF65-F5344CB8AC3E}">
        <p14:creationId xmlns:p14="http://schemas.microsoft.com/office/powerpoint/2010/main" val="2843444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38F1E-236E-3573-D962-2B002E29B3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1EF09-F7C8-5172-6965-7A249A15E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E9BD5-5430-555B-6321-D1B32707B9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2977E6-DE9D-ECCB-8B34-50956AC6DC4B}"/>
              </a:ext>
            </a:extLst>
          </p:cNvPr>
          <p:cNvSpPr>
            <a:spLocks noGrp="1"/>
          </p:cNvSpPr>
          <p:nvPr>
            <p:ph type="sldNum" sz="quarter" idx="10"/>
          </p:nvPr>
        </p:nvSpPr>
        <p:spPr/>
        <p:txBody>
          <a:bodyPr/>
          <a:lstStyle/>
          <a:p>
            <a:fld id="{47310ABA-53EA-4BE8-8CBC-D361B1D90354}" type="slidenum">
              <a:rPr lang="en-US" smtClean="0"/>
              <a:t>12</a:t>
            </a:fld>
            <a:endParaRPr lang="en-US"/>
          </a:p>
        </p:txBody>
      </p:sp>
    </p:spTree>
    <p:extLst>
      <p:ext uri="{BB962C8B-B14F-4D97-AF65-F5344CB8AC3E}">
        <p14:creationId xmlns:p14="http://schemas.microsoft.com/office/powerpoint/2010/main" val="3695116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F022A-7324-4EA3-D372-434ABAF51B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A2BDB-FEAE-7A7B-9EEA-8948043B4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7EEB1-C643-10F4-A264-A3859A8AA3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4D3357-4561-98FD-ABA8-03DA287706C8}"/>
              </a:ext>
            </a:extLst>
          </p:cNvPr>
          <p:cNvSpPr>
            <a:spLocks noGrp="1"/>
          </p:cNvSpPr>
          <p:nvPr>
            <p:ph type="sldNum" sz="quarter" idx="10"/>
          </p:nvPr>
        </p:nvSpPr>
        <p:spPr/>
        <p:txBody>
          <a:bodyPr/>
          <a:lstStyle/>
          <a:p>
            <a:fld id="{47310ABA-53EA-4BE8-8CBC-D361B1D90354}" type="slidenum">
              <a:rPr lang="en-US" smtClean="0"/>
              <a:t>13</a:t>
            </a:fld>
            <a:endParaRPr lang="en-US"/>
          </a:p>
        </p:txBody>
      </p:sp>
    </p:spTree>
    <p:extLst>
      <p:ext uri="{BB962C8B-B14F-4D97-AF65-F5344CB8AC3E}">
        <p14:creationId xmlns:p14="http://schemas.microsoft.com/office/powerpoint/2010/main" val="153151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gradFill flip="none" rotWithShape="1">
            <a:gsLst>
              <a:gs pos="0">
                <a:srgbClr val="C0C080">
                  <a:tint val="66000"/>
                  <a:satMod val="160000"/>
                </a:srgbClr>
              </a:gs>
              <a:gs pos="50000">
                <a:srgbClr val="C0C080">
                  <a:tint val="44500"/>
                  <a:satMod val="160000"/>
                </a:srgbClr>
              </a:gs>
              <a:gs pos="100000">
                <a:srgbClr val="C0C080">
                  <a:tint val="23500"/>
                  <a:satMod val="160000"/>
                </a:srgbClr>
              </a:gs>
            </a:gsLst>
            <a:lin ang="16200000" scaled="1"/>
            <a:tileRect/>
          </a:gradFill>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58100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0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8FCA5-39EE-465F-86E0-5267ADA071D6}"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2332684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8FCA5-39EE-465F-86E0-5267ADA071D6}"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2184058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8FCA5-39EE-465F-86E0-5267ADA071D6}"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134898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8FCA5-39EE-465F-86E0-5267ADA071D6}"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278242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8FCA5-39EE-465F-86E0-5267ADA071D6}" type="datetimeFigureOut">
              <a:rPr lang="en-US" smtClean="0"/>
              <a:t>3/26/26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19456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8FCA5-39EE-465F-86E0-5267ADA071D6}" type="datetimeFigureOut">
              <a:rPr lang="en-US" smtClean="0"/>
              <a:t>3/26/26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1959869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8FCA5-39EE-465F-86E0-5267ADA071D6}" type="datetimeFigureOut">
              <a:rPr lang="en-US" smtClean="0"/>
              <a:t>3/26/26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2498974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8FCA5-39EE-465F-86E0-5267ADA071D6}"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284364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98FCA5-39EE-465F-86E0-5267ADA071D6}"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29939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506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8FCA5-39EE-465F-86E0-5267ADA071D6}"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989099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8FCA5-39EE-465F-86E0-5267ADA071D6}"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16A40B-6F75-4D6F-95AB-C180A2604166}" type="slidenum">
              <a:rPr lang="en-US" smtClean="0"/>
              <a:t>‹#›</a:t>
            </a:fld>
            <a:endParaRPr lang="en-US"/>
          </a:p>
        </p:txBody>
      </p:sp>
    </p:spTree>
    <p:extLst>
      <p:ext uri="{BB962C8B-B14F-4D97-AF65-F5344CB8AC3E}">
        <p14:creationId xmlns:p14="http://schemas.microsoft.com/office/powerpoint/2010/main" val="3856918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93309A-428E-44A4-85AF-B17E7AFDF7F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383603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3309A-428E-44A4-85AF-B17E7AFDF7F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3973771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93309A-428E-44A4-85AF-B17E7AFDF7F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2994248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93309A-428E-44A4-85AF-B17E7AFDF7F9}"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1433143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93309A-428E-44A4-85AF-B17E7AFDF7F9}" type="datetimeFigureOut">
              <a:rPr lang="en-US" smtClean="0"/>
              <a:t>3/26/26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258218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93309A-428E-44A4-85AF-B17E7AFDF7F9}" type="datetimeFigureOut">
              <a:rPr lang="en-US" smtClean="0"/>
              <a:t>3/26/26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1390538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93309A-428E-44A4-85AF-B17E7AFDF7F9}" type="datetimeFigureOut">
              <a:rPr lang="en-US" smtClean="0"/>
              <a:t>3/26/26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1080864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93309A-428E-44A4-85AF-B17E7AFDF7F9}"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146059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64341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93309A-428E-44A4-85AF-B17E7AFDF7F9}"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2646839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3309A-428E-44A4-85AF-B17E7AFDF7F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3517147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93309A-428E-44A4-85AF-B17E7AFDF7F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4089911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93309A-428E-44A4-85AF-B17E7AFDF7F9}" type="datetimeFigureOut">
              <a:rPr lang="en-US" smtClean="0"/>
              <a:t>3/26/26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04E15E-0B46-4915-AFCE-C8A20D7ACD4C}" type="slidenum">
              <a:rPr lang="en-US" smtClean="0"/>
              <a:t>‹#›</a:t>
            </a:fld>
            <a:endParaRPr lang="en-US"/>
          </a:p>
        </p:txBody>
      </p:sp>
    </p:spTree>
    <p:extLst>
      <p:ext uri="{BB962C8B-B14F-4D97-AF65-F5344CB8AC3E}">
        <p14:creationId xmlns:p14="http://schemas.microsoft.com/office/powerpoint/2010/main" val="3521938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E019D2-EAA0-482F-B7E2-CE9013E05AB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3719103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019D2-EAA0-482F-B7E2-CE9013E05AB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38567691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E019D2-EAA0-482F-B7E2-CE9013E05AB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3815909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E019D2-EAA0-482F-B7E2-CE9013E05AB9}"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18209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019D2-EAA0-482F-B7E2-CE9013E05AB9}" type="datetimeFigureOut">
              <a:rPr lang="en-US" smtClean="0"/>
              <a:t>3/26/26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922778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E019D2-EAA0-482F-B7E2-CE9013E05AB9}" type="datetimeFigureOut">
              <a:rPr lang="en-US" smtClean="0"/>
              <a:t>3/26/26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125213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321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E019D2-EAA0-482F-B7E2-CE9013E05AB9}" type="datetimeFigureOut">
              <a:rPr lang="en-US" smtClean="0"/>
              <a:t>3/26/26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1993655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E019D2-EAA0-482F-B7E2-CE9013E05AB9}"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9081666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E019D2-EAA0-482F-B7E2-CE9013E05AB9}" type="datetimeFigureOut">
              <a:rPr lang="en-US" smtClean="0"/>
              <a:t>3/26/26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4284649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019D2-EAA0-482F-B7E2-CE9013E05AB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957386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019D2-EAA0-482F-B7E2-CE9013E05AB9}" type="datetimeFigureOut">
              <a:rPr lang="en-US" smtClean="0"/>
              <a:t>3/26/26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D67EA-AB87-4E7A-A8E2-2B0903AEB9D2}" type="slidenum">
              <a:rPr lang="en-US" smtClean="0"/>
              <a:t>‹#›</a:t>
            </a:fld>
            <a:endParaRPr lang="en-US"/>
          </a:p>
        </p:txBody>
      </p:sp>
    </p:spTree>
    <p:extLst>
      <p:ext uri="{BB962C8B-B14F-4D97-AF65-F5344CB8AC3E}">
        <p14:creationId xmlns:p14="http://schemas.microsoft.com/office/powerpoint/2010/main" val="412352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139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3159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07291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8051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076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1CC54A-1D79-4B96-9986-D28669060F6C}"/>
              </a:ext>
            </a:extLst>
          </p:cNvPr>
          <p:cNvSpPr/>
          <p:nvPr userDrawn="1"/>
        </p:nvSpPr>
        <p:spPr>
          <a:xfrm>
            <a:off x="0" y="6486258"/>
            <a:ext cx="12192000" cy="371742"/>
          </a:xfrm>
          <a:prstGeom prst="rect">
            <a:avLst/>
          </a:prstGeom>
          <a:solidFill>
            <a:srgbClr val="A0A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50844" y="223366"/>
            <a:ext cx="2191352" cy="785038"/>
          </a:xfrm>
          <a:prstGeom prst="rect">
            <a:avLst/>
          </a:prstGeom>
          <a:noFill/>
          <a:ln>
            <a:noFill/>
          </a:ln>
        </p:spPr>
      </p:pic>
      <p:sp>
        <p:nvSpPr>
          <p:cNvPr id="2" name="Title Placeholder 1"/>
          <p:cNvSpPr>
            <a:spLocks noGrp="1"/>
          </p:cNvSpPr>
          <p:nvPr>
            <p:ph type="title"/>
          </p:nvPr>
        </p:nvSpPr>
        <p:spPr>
          <a:xfrm>
            <a:off x="2774577" y="266045"/>
            <a:ext cx="8969188" cy="388288"/>
          </a:xfrm>
          <a:prstGeom prst="rect">
            <a:avLst/>
          </a:prstGeom>
        </p:spPr>
        <p:txBody>
          <a:bodyPr vert="horz" lIns="91440" tIns="45720" rIns="91440" bIns="45720" rtlCol="0" anchor="ctr">
            <a:normAutofit/>
          </a:bodyPr>
          <a:lstStyle/>
          <a:p>
            <a:r>
              <a:rPr lang="he-IL" dirty="0"/>
              <a:t>כותרת</a:t>
            </a:r>
            <a:endParaRPr lang="en-US" dirty="0"/>
          </a:p>
        </p:txBody>
      </p:sp>
      <p:sp>
        <p:nvSpPr>
          <p:cNvPr id="3" name="Text Placeholder 2"/>
          <p:cNvSpPr>
            <a:spLocks noGrp="1"/>
          </p:cNvSpPr>
          <p:nvPr>
            <p:ph type="body" idx="1"/>
          </p:nvPr>
        </p:nvSpPr>
        <p:spPr>
          <a:xfrm>
            <a:off x="322445" y="940557"/>
            <a:ext cx="11421320" cy="4351338"/>
          </a:xfrm>
          <a:prstGeom prst="rect">
            <a:avLst/>
          </a:prstGeom>
        </p:spPr>
        <p:txBody>
          <a:bodyPr vert="horz" lIns="91440" tIns="45720" rIns="91440" bIns="45720" rtlCol="0">
            <a:normAutofit/>
          </a:bodyPr>
          <a:lstStyle/>
          <a:p>
            <a:pPr lvl="0"/>
            <a:r>
              <a:rPr lang="en-US" dirty="0"/>
              <a:t>Click to edit </a:t>
            </a:r>
            <a:r>
              <a:rPr lang="he-IL" dirty="0"/>
              <a:t>הבנבנ</a:t>
            </a:r>
            <a:r>
              <a:rPr lang="en-US" dirty="0"/>
              <a:t>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814918" y="744072"/>
            <a:ext cx="9377082" cy="45719"/>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660BB61-62A8-4458-A96F-81417FE76E58}"/>
              </a:ext>
            </a:extLst>
          </p:cNvPr>
          <p:cNvSpPr/>
          <p:nvPr userDrawn="1"/>
        </p:nvSpPr>
        <p:spPr>
          <a:xfrm>
            <a:off x="793509" y="6514931"/>
            <a:ext cx="4378960" cy="307777"/>
          </a:xfrm>
          <a:prstGeom prst="rect">
            <a:avLst/>
          </a:prstGeom>
        </p:spPr>
        <p:txBody>
          <a:bodyPr wrap="square">
            <a:spAutoFit/>
          </a:bodyPr>
          <a:lstStyle/>
          <a:p>
            <a:pPr algn="ctr"/>
            <a:r>
              <a:rPr lang="he-IL" sz="1400" dirty="0">
                <a:solidFill>
                  <a:schemeClr val="bg1"/>
                </a:solidFill>
              </a:rPr>
              <a:t>יעד לצדכם מאז שנת 1993 – נעזור לכם לעבור גם את זה </a:t>
            </a:r>
            <a:r>
              <a:rPr lang="he-IL" sz="1400" dirty="0">
                <a:solidFill>
                  <a:schemeClr val="bg1"/>
                </a:solidFill>
                <a:sym typeface="Wingdings" panose="05000000000000000000" pitchFamily="2" charset="2"/>
              </a:rPr>
              <a:t></a:t>
            </a:r>
            <a:endParaRPr lang="en-US" sz="1400" dirty="0">
              <a:solidFill>
                <a:schemeClr val="bg1"/>
              </a:solidFill>
            </a:endParaRPr>
          </a:p>
        </p:txBody>
      </p:sp>
      <p:sp>
        <p:nvSpPr>
          <p:cNvPr id="11" name="TextBox 10">
            <a:extLst>
              <a:ext uri="{FF2B5EF4-FFF2-40B4-BE49-F238E27FC236}">
                <a16:creationId xmlns:a16="http://schemas.microsoft.com/office/drawing/2014/main" id="{CA55AF14-2E37-4DEA-9591-760549EA3D72}"/>
              </a:ext>
            </a:extLst>
          </p:cNvPr>
          <p:cNvSpPr txBox="1"/>
          <p:nvPr userDrawn="1"/>
        </p:nvSpPr>
        <p:spPr>
          <a:xfrm>
            <a:off x="108800" y="6517104"/>
            <a:ext cx="754325" cy="307777"/>
          </a:xfrm>
          <a:prstGeom prst="rect">
            <a:avLst/>
          </a:prstGeom>
          <a:noFill/>
        </p:spPr>
        <p:txBody>
          <a:bodyPr wrap="square" rtlCol="0">
            <a:spAutoFit/>
          </a:bodyPr>
          <a:lstStyle/>
          <a:p>
            <a:fld id="{02FF4E8B-B910-4A55-9DE6-483563544CB4}" type="slidenum">
              <a:rPr lang="en-US" sz="1400" smtClean="0">
                <a:solidFill>
                  <a:schemeClr val="bg1"/>
                </a:solidFill>
              </a:rPr>
              <a:t>‹#›</a:t>
            </a:fld>
            <a:endParaRPr lang="en-US" sz="1400" dirty="0">
              <a:solidFill>
                <a:schemeClr val="bg1"/>
              </a:solidFill>
            </a:endParaRPr>
          </a:p>
        </p:txBody>
      </p:sp>
      <p:sp>
        <p:nvSpPr>
          <p:cNvPr id="12" name="Rectangle 11">
            <a:extLst>
              <a:ext uri="{FF2B5EF4-FFF2-40B4-BE49-F238E27FC236}">
                <a16:creationId xmlns:a16="http://schemas.microsoft.com/office/drawing/2014/main" id="{AA7BF85C-C506-413E-8D90-D5A3EED2789A}"/>
              </a:ext>
            </a:extLst>
          </p:cNvPr>
          <p:cNvSpPr/>
          <p:nvPr userDrawn="1"/>
        </p:nvSpPr>
        <p:spPr>
          <a:xfrm>
            <a:off x="0" y="6819094"/>
            <a:ext cx="12192000" cy="45719"/>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391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lvl1pPr algn="r" defTabSz="914400" rtl="1" eaLnBrk="1" latinLnBrk="0" hangingPunct="1">
        <a:lnSpc>
          <a:spcPct val="90000"/>
        </a:lnSpc>
        <a:spcBef>
          <a:spcPct val="0"/>
        </a:spcBef>
        <a:buNone/>
        <a:defRPr sz="4400" kern="1200">
          <a:solidFill>
            <a:schemeClr val="tx1"/>
          </a:solidFill>
          <a:latin typeface="Aharoni" panose="02010803020104030203" pitchFamily="2" charset="-79"/>
          <a:ea typeface="+mj-ea"/>
          <a:cs typeface="Aharoni" panose="02010803020104030203" pitchFamily="2" charset="-79"/>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8FCA5-39EE-465F-86E0-5267ADA071D6}" type="datetimeFigureOut">
              <a:rPr lang="en-US" smtClean="0"/>
              <a:t>3/26/26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16A40B-6F75-4D6F-95AB-C180A2604166}" type="slidenum">
              <a:rPr lang="en-US" smtClean="0"/>
              <a:t>‹#›</a:t>
            </a:fld>
            <a:endParaRPr lang="en-US"/>
          </a:p>
        </p:txBody>
      </p:sp>
    </p:spTree>
    <p:extLst>
      <p:ext uri="{BB962C8B-B14F-4D97-AF65-F5344CB8AC3E}">
        <p14:creationId xmlns:p14="http://schemas.microsoft.com/office/powerpoint/2010/main" val="499342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93309A-428E-44A4-85AF-B17E7AFDF7F9}" type="datetimeFigureOut">
              <a:rPr lang="en-US" smtClean="0"/>
              <a:t>3/26/26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4E15E-0B46-4915-AFCE-C8A20D7ACD4C}" type="slidenum">
              <a:rPr lang="en-US" smtClean="0"/>
              <a:t>‹#›</a:t>
            </a:fld>
            <a:endParaRPr lang="en-US"/>
          </a:p>
        </p:txBody>
      </p:sp>
    </p:spTree>
    <p:extLst>
      <p:ext uri="{BB962C8B-B14F-4D97-AF65-F5344CB8AC3E}">
        <p14:creationId xmlns:p14="http://schemas.microsoft.com/office/powerpoint/2010/main" val="26992319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7000">
              <a:schemeClr val="accent3">
                <a:lumMod val="5000"/>
                <a:lumOff val="95000"/>
                <a:alpha val="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019D2-EAA0-482F-B7E2-CE9013E05AB9}" type="datetimeFigureOut">
              <a:rPr lang="en-US" smtClean="0"/>
              <a:t>3/26/26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D67EA-AB87-4E7A-A8E2-2B0903AEB9D2}" type="slidenum">
              <a:rPr lang="en-US" smtClean="0"/>
              <a:t>‹#›</a:t>
            </a:fld>
            <a:endParaRPr lang="en-US"/>
          </a:p>
        </p:txBody>
      </p:sp>
    </p:spTree>
    <p:extLst>
      <p:ext uri="{BB962C8B-B14F-4D97-AF65-F5344CB8AC3E}">
        <p14:creationId xmlns:p14="http://schemas.microsoft.com/office/powerpoint/2010/main" val="1085513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3.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hyperlink" Target="mailto:mpyaad@gmail.com" TargetMode="External"/><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3.png"/><Relationship Id="rId5" Type="http://schemas.openxmlformats.org/officeDocument/2006/relationships/hyperlink" Target="mailto:mpyaad@gmail.com" TargetMode="Externa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audio" Target="../media/media3.m4a"/><Relationship Id="rId7" Type="http://schemas.openxmlformats.org/officeDocument/2006/relationships/image" Target="../media/image5.pn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notesSlide" Target="../notesSlides/notesSlide3.xml"/><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hyperlink" Target="http://www.mp-yaad.co.il/"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3.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DEC5A4D-8DE3-4CE5-A28E-74BEBD87D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5351" y="150462"/>
            <a:ext cx="4601297" cy="1787528"/>
          </a:xfrm>
          <a:prstGeom prst="rect">
            <a:avLst/>
          </a:prstGeom>
        </p:spPr>
      </p:pic>
      <p:sp>
        <p:nvSpPr>
          <p:cNvPr id="2" name="Title 1"/>
          <p:cNvSpPr>
            <a:spLocks noGrp="1"/>
          </p:cNvSpPr>
          <p:nvPr>
            <p:ph type="title"/>
          </p:nvPr>
        </p:nvSpPr>
        <p:spPr>
          <a:xfrm>
            <a:off x="125818" y="1746078"/>
            <a:ext cx="10515600" cy="1133880"/>
          </a:xfrm>
        </p:spPr>
        <p:txBody>
          <a:bodyPr/>
          <a:lstStyle/>
          <a:p>
            <a:pPr algn="ctr"/>
            <a:r>
              <a:rPr lang="he-IL" dirty="0">
                <a:solidFill>
                  <a:srgbClr val="808000"/>
                </a:solidFill>
                <a:latin typeface="Aharoni" panose="02010803020104030203" pitchFamily="2" charset="-79"/>
                <a:cs typeface="Aharoni" panose="02010803020104030203" pitchFamily="2" charset="-79"/>
              </a:rPr>
              <a:t>ברוכים הבאים- </a:t>
            </a:r>
            <a:r>
              <a:rPr lang="he-IL" sz="2800" dirty="0">
                <a:solidFill>
                  <a:srgbClr val="808000"/>
                </a:solidFill>
                <a:latin typeface="Aharoni" panose="02010803020104030203" pitchFamily="2" charset="-79"/>
                <a:cs typeface="Aharoni" panose="02010803020104030203" pitchFamily="2" charset="-79"/>
              </a:rPr>
              <a:t>זום 2026</a:t>
            </a:r>
            <a:endParaRPr lang="en-US" sz="2800" dirty="0">
              <a:solidFill>
                <a:srgbClr val="808000"/>
              </a:solidFill>
              <a:latin typeface="Aharoni" panose="02010803020104030203" pitchFamily="2" charset="-79"/>
              <a:cs typeface="Aharoni" panose="02010803020104030203" pitchFamily="2" charset="-79"/>
            </a:endParaRPr>
          </a:p>
        </p:txBody>
      </p:sp>
      <p:sp>
        <p:nvSpPr>
          <p:cNvPr id="6" name="Text Placeholder 5"/>
          <p:cNvSpPr>
            <a:spLocks noGrp="1"/>
          </p:cNvSpPr>
          <p:nvPr>
            <p:ph type="body" idx="1"/>
          </p:nvPr>
        </p:nvSpPr>
        <p:spPr>
          <a:xfrm>
            <a:off x="557210" y="2879958"/>
            <a:ext cx="11077575" cy="1668462"/>
          </a:xfrm>
        </p:spPr>
        <p:txBody>
          <a:bodyPr>
            <a:normAutofit/>
          </a:bodyPr>
          <a:lstStyle/>
          <a:p>
            <a:pPr algn="r" rtl="1"/>
            <a:r>
              <a:rPr lang="he-IL" dirty="0">
                <a:solidFill>
                  <a:srgbClr val="808000"/>
                </a:solidFill>
              </a:rPr>
              <a:t>השיעור יתחיל בקרוב, בינתיים:</a:t>
            </a:r>
          </a:p>
          <a:p>
            <a:pPr algn="r" rtl="1"/>
            <a:r>
              <a:rPr lang="he-IL" sz="2000" dirty="0">
                <a:solidFill>
                  <a:srgbClr val="002060"/>
                </a:solidFill>
              </a:rPr>
              <a:t>1</a:t>
            </a:r>
            <a:r>
              <a:rPr lang="he-IL" dirty="0">
                <a:solidFill>
                  <a:srgbClr val="002060"/>
                </a:solidFill>
              </a:rPr>
              <a:t>. </a:t>
            </a:r>
            <a:r>
              <a:rPr lang="he-IL" sz="2000" dirty="0">
                <a:solidFill>
                  <a:srgbClr val="002060"/>
                </a:solidFill>
              </a:rPr>
              <a:t>ודאו ששם המשתמש שלכם בזום הוא ב</a:t>
            </a:r>
            <a:r>
              <a:rPr lang="he-IL" sz="2000" b="1" dirty="0">
                <a:solidFill>
                  <a:srgbClr val="002060"/>
                </a:solidFill>
              </a:rPr>
              <a:t>עברית</a:t>
            </a:r>
            <a:r>
              <a:rPr lang="he-IL" sz="2000" dirty="0">
                <a:solidFill>
                  <a:srgbClr val="002060"/>
                </a:solidFill>
              </a:rPr>
              <a:t> וכולל שם ושם משפחה</a:t>
            </a:r>
          </a:p>
          <a:p>
            <a:pPr algn="r" rtl="1"/>
            <a:r>
              <a:rPr lang="he-IL" sz="2000" dirty="0">
                <a:solidFill>
                  <a:srgbClr val="002060"/>
                </a:solidFill>
              </a:rPr>
              <a:t>2.  חיתמו בדף הנוכחות ע"י שליחת הודעת צ'אט הכוללת : שם ושם משפחה + ת.ז + מספר טלפון</a:t>
            </a:r>
            <a:endParaRPr lang="en-US" sz="2000" dirty="0">
              <a:solidFill>
                <a:srgbClr val="002060"/>
              </a:solidFill>
            </a:endParaRPr>
          </a:p>
        </p:txBody>
      </p:sp>
      <p:sp>
        <p:nvSpPr>
          <p:cNvPr id="7" name="Rectangle 6">
            <a:extLst>
              <a:ext uri="{FF2B5EF4-FFF2-40B4-BE49-F238E27FC236}">
                <a16:creationId xmlns:a16="http://schemas.microsoft.com/office/drawing/2014/main" id="{1BE7A31F-AC1D-4B32-91DD-5315515371E8}"/>
              </a:ext>
            </a:extLst>
          </p:cNvPr>
          <p:cNvSpPr/>
          <p:nvPr/>
        </p:nvSpPr>
        <p:spPr>
          <a:xfrm>
            <a:off x="1810710" y="4354276"/>
            <a:ext cx="8331200" cy="3882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err="1"/>
              <a:t>דוגמה:,מיקי</a:t>
            </a:r>
            <a:r>
              <a:rPr lang="he-IL" dirty="0"/>
              <a:t> מאוס, 022334452  טלפון 0542552525</a:t>
            </a:r>
            <a:endParaRPr lang="en-US" dirty="0"/>
          </a:p>
        </p:txBody>
      </p:sp>
      <p:sp>
        <p:nvSpPr>
          <p:cNvPr id="3" name="Text Placeholder 5">
            <a:extLst>
              <a:ext uri="{FF2B5EF4-FFF2-40B4-BE49-F238E27FC236}">
                <a16:creationId xmlns:a16="http://schemas.microsoft.com/office/drawing/2014/main" id="{B3269FC7-21B6-C42A-23DD-642C67CAEFA6}"/>
              </a:ext>
            </a:extLst>
          </p:cNvPr>
          <p:cNvSpPr txBox="1">
            <a:spLocks/>
          </p:cNvSpPr>
          <p:nvPr/>
        </p:nvSpPr>
        <p:spPr>
          <a:xfrm>
            <a:off x="557209" y="5175693"/>
            <a:ext cx="11077575" cy="153184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r" rtl="1"/>
            <a:r>
              <a:rPr lang="he-IL" sz="2000" dirty="0">
                <a:solidFill>
                  <a:srgbClr val="FF0000"/>
                </a:solidFill>
              </a:rPr>
              <a:t>במקרה של אזעקה או התראה – עוזבים </a:t>
            </a:r>
            <a:r>
              <a:rPr lang="he-IL" sz="2000" dirty="0" err="1">
                <a:solidFill>
                  <a:srgbClr val="FF0000"/>
                </a:solidFill>
              </a:rPr>
              <a:t>הכל</a:t>
            </a:r>
            <a:r>
              <a:rPr lang="he-IL" sz="2000" dirty="0">
                <a:solidFill>
                  <a:srgbClr val="FF0000"/>
                </a:solidFill>
              </a:rPr>
              <a:t> וממהרים להתמגן</a:t>
            </a:r>
            <a:br>
              <a:rPr lang="en-US" sz="2000" dirty="0">
                <a:solidFill>
                  <a:srgbClr val="FF0000"/>
                </a:solidFill>
              </a:rPr>
            </a:br>
            <a:br>
              <a:rPr lang="en-US" sz="2000" dirty="0">
                <a:solidFill>
                  <a:srgbClr val="FF0000"/>
                </a:solidFill>
              </a:rPr>
            </a:br>
            <a:r>
              <a:rPr lang="he-IL" sz="2000" dirty="0">
                <a:solidFill>
                  <a:srgbClr val="808000"/>
                </a:solidFill>
              </a:rPr>
              <a:t>כשחוזרים כותבים </a:t>
            </a:r>
            <a:r>
              <a:rPr lang="he-IL" sz="2000" dirty="0" err="1">
                <a:solidFill>
                  <a:srgbClr val="808000"/>
                </a:solidFill>
              </a:rPr>
              <a:t>בצאט</a:t>
            </a:r>
            <a:r>
              <a:rPr lang="he-IL" sz="2000" dirty="0">
                <a:solidFill>
                  <a:srgbClr val="808000"/>
                </a:solidFill>
              </a:rPr>
              <a:t> הקבוצתי הודעה:</a:t>
            </a:r>
            <a:br>
              <a:rPr lang="en-US" sz="2000" dirty="0">
                <a:solidFill>
                  <a:srgbClr val="808000"/>
                </a:solidFill>
              </a:rPr>
            </a:br>
            <a:br>
              <a:rPr lang="en-US" sz="2000" dirty="0">
                <a:solidFill>
                  <a:srgbClr val="808000"/>
                </a:solidFill>
              </a:rPr>
            </a:br>
            <a:r>
              <a:rPr lang="he-IL" sz="2000" dirty="0">
                <a:solidFill>
                  <a:srgbClr val="808000"/>
                </a:solidFill>
              </a:rPr>
              <a:t>שם מלא+ ת.ז + אזעקה/התראה (אזור) - ״חזרתי״</a:t>
            </a:r>
            <a:endParaRPr lang="en-US" sz="2000" dirty="0">
              <a:solidFill>
                <a:srgbClr val="002060"/>
              </a:solidFill>
            </a:endParaRPr>
          </a:p>
        </p:txBody>
      </p:sp>
      <p:pic>
        <p:nvPicPr>
          <p:cNvPr id="9" name="Audio 8">
            <a:extLst>
              <a:ext uri="{FF2B5EF4-FFF2-40B4-BE49-F238E27FC236}">
                <a16:creationId xmlns:a16="http://schemas.microsoft.com/office/drawing/2014/main" id="{8A4D8F58-29BF-6270-0DBB-7693D03D202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80528445"/>
      </p:ext>
    </p:extLst>
  </p:cSld>
  <p:clrMapOvr>
    <a:masterClrMapping/>
  </p:clrMapOvr>
  <mc:AlternateContent xmlns:mc="http://schemas.openxmlformats.org/markup-compatibility/2006">
    <mc:Choice xmlns:p14="http://schemas.microsoft.com/office/powerpoint/2010/main" Requires="p14">
      <p:transition spd="slow" p14:dur="2000" advTm="10079"/>
    </mc:Choice>
    <mc:Fallback>
      <p:transition spd="slow" advTm="100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5340" y="959607"/>
            <a:ext cx="11421320" cy="4536317"/>
          </a:xfrm>
        </p:spPr>
        <p:txBody>
          <a:bodyPr>
            <a:normAutofit fontScale="70000" lnSpcReduction="20000"/>
          </a:bodyPr>
          <a:lstStyle/>
          <a:p>
            <a:pPr marL="0" indent="0">
              <a:lnSpc>
                <a:spcPct val="170000"/>
              </a:lnSpc>
              <a:buNone/>
            </a:pPr>
            <a:r>
              <a:rPr lang="he-IL" sz="3400" b="1" dirty="0">
                <a:solidFill>
                  <a:srgbClr val="0070C0"/>
                </a:solidFill>
              </a:rPr>
              <a:t>כל מה שקורה בשיעור הזום מוקלט, מתועד ונשמר!</a:t>
            </a:r>
          </a:p>
          <a:p>
            <a:pPr>
              <a:lnSpc>
                <a:spcPct val="170000"/>
              </a:lnSpc>
            </a:pPr>
            <a:r>
              <a:rPr lang="he-IL" sz="3100" dirty="0"/>
              <a:t>כל התיעוד מהמצלמות שלכם נשמר</a:t>
            </a:r>
          </a:p>
          <a:p>
            <a:pPr>
              <a:lnSpc>
                <a:spcPct val="170000"/>
              </a:lnSpc>
            </a:pPr>
            <a:r>
              <a:rPr lang="he-IL" sz="3100" dirty="0"/>
              <a:t>כל הכיתוב בצ'אט מתועד ונשמר</a:t>
            </a:r>
          </a:p>
          <a:p>
            <a:pPr>
              <a:lnSpc>
                <a:spcPct val="170000"/>
              </a:lnSpc>
            </a:pPr>
            <a:r>
              <a:rPr lang="he-IL" sz="3100" dirty="0"/>
              <a:t>אין לנהל התכתבויות צ'אט בין המשתתפים (הן לא פרטיות והכל מתועד ונשמר)</a:t>
            </a:r>
          </a:p>
          <a:p>
            <a:pPr>
              <a:lnSpc>
                <a:spcPct val="170000"/>
              </a:lnSpc>
            </a:pPr>
            <a:r>
              <a:rPr lang="he-IL" sz="3100" dirty="0"/>
              <a:t>כל התחברות לזום מתועדת</a:t>
            </a:r>
          </a:p>
          <a:p>
            <a:pPr>
              <a:lnSpc>
                <a:spcPct val="170000"/>
              </a:lnSpc>
            </a:pPr>
            <a:r>
              <a:rPr lang="he-IL" sz="3100" dirty="0"/>
              <a:t>אם הועדה לאישור קורסים תבקש, מכללת יעד תהיה חייבת למסור את התיעוד מהשיעורים</a:t>
            </a:r>
          </a:p>
          <a:p>
            <a:pPr>
              <a:lnSpc>
                <a:spcPct val="170000"/>
              </a:lnSpc>
            </a:pPr>
            <a:r>
              <a:rPr lang="he-IL" sz="3100" dirty="0"/>
              <a:t>אל תעשו / תכתבו / תגידו דברים שאתם לא רוצים שיצולמו ו/או יוקלטו</a:t>
            </a:r>
          </a:p>
        </p:txBody>
      </p:sp>
      <p:sp>
        <p:nvSpPr>
          <p:cNvPr id="5" name="Title 1"/>
          <p:cNvSpPr>
            <a:spLocks noGrp="1"/>
          </p:cNvSpPr>
          <p:nvPr>
            <p:ph type="title"/>
          </p:nvPr>
        </p:nvSpPr>
        <p:spPr/>
        <p:txBody>
          <a:bodyPr>
            <a:noAutofit/>
          </a:bodyPr>
          <a:lstStyle/>
          <a:p>
            <a:pPr>
              <a:lnSpc>
                <a:spcPct val="150000"/>
              </a:lnSpc>
            </a:pPr>
            <a:r>
              <a:rPr lang="he-IL" sz="3200" b="1" dirty="0"/>
              <a:t>חובת נוכחות והקשבה</a:t>
            </a:r>
          </a:p>
        </p:txBody>
      </p:sp>
      <p:pic>
        <p:nvPicPr>
          <p:cNvPr id="3" name="Audio 2">
            <a:extLst>
              <a:ext uri="{FF2B5EF4-FFF2-40B4-BE49-F238E27FC236}">
                <a16:creationId xmlns:a16="http://schemas.microsoft.com/office/drawing/2014/main" id="{C2CDED72-3D62-152F-C63B-52ABFBBD19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95740701"/>
      </p:ext>
    </p:extLst>
  </p:cSld>
  <p:clrMapOvr>
    <a:masterClrMapping/>
  </p:clrMapOvr>
  <mc:AlternateContent xmlns:mc="http://schemas.openxmlformats.org/markup-compatibility/2006">
    <mc:Choice xmlns:p14="http://schemas.microsoft.com/office/powerpoint/2010/main" Requires="p14">
      <p:transition spd="slow" p14:dur="2000" advTm="34750"/>
    </mc:Choice>
    <mc:Fallback>
      <p:transition spd="slow" advTm="347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2445" y="914401"/>
            <a:ext cx="11421320" cy="5527548"/>
          </a:xfrm>
        </p:spPr>
        <p:txBody>
          <a:bodyPr>
            <a:normAutofit/>
          </a:bodyPr>
          <a:lstStyle/>
          <a:p>
            <a:pPr marL="0" indent="0">
              <a:lnSpc>
                <a:spcPct val="150000"/>
              </a:lnSpc>
              <a:buNone/>
            </a:pPr>
            <a:r>
              <a:rPr lang="he-IL" sz="2400" b="1" dirty="0">
                <a:solidFill>
                  <a:srgbClr val="0070C0"/>
                </a:solidFill>
              </a:rPr>
              <a:t>מי שחתום כנוכח אך אינו נוכח מסכן את אישור הקורס עבור כל הלומדים – לא רק עבור עצמו!</a:t>
            </a:r>
          </a:p>
          <a:p>
            <a:pPr>
              <a:lnSpc>
                <a:spcPct val="150000"/>
              </a:lnSpc>
            </a:pPr>
            <a:r>
              <a:rPr lang="he-IL" sz="1800" dirty="0"/>
              <a:t>אחראי הקורס של מכללת יעד צופה כל הזמן מחדר הבקרה שלנו ומוודא נוכחות</a:t>
            </a:r>
          </a:p>
          <a:p>
            <a:pPr>
              <a:lnSpc>
                <a:spcPct val="150000"/>
              </a:lnSpc>
            </a:pPr>
            <a:r>
              <a:rPr lang="he-IL" sz="1800" dirty="0"/>
              <a:t>משרד החינוך מפעיל בקרים שמתחברים לזום ובודק נוכחות, משרד החינוך מבטל מיידית קורסים שהבקר גילה בהם בעיית נוכחות (גם תלמיד אחד לא ליד המחשב נחשב לבעיית נוכחות)</a:t>
            </a:r>
          </a:p>
          <a:p>
            <a:pPr>
              <a:lnSpc>
                <a:spcPct val="150000"/>
              </a:lnSpc>
            </a:pPr>
            <a:r>
              <a:rPr lang="he-IL" sz="1800" dirty="0"/>
              <a:t>התנהגות שלא ע״פ הכללים:</a:t>
            </a:r>
            <a:br>
              <a:rPr lang="en-US" sz="1800" dirty="0"/>
            </a:br>
            <a:r>
              <a:rPr lang="he-IL" sz="1800" dirty="0"/>
              <a:t>הבקר של יעד ישלח לכם בקשת ״הפעל וידאו״  - </a:t>
            </a:r>
            <a:r>
              <a:rPr lang="en-US" sz="1800" dirty="0"/>
              <a:t>START VIDEO</a:t>
            </a:r>
            <a:r>
              <a:rPr lang="he-IL" sz="1800" dirty="0"/>
              <a:t> זו </a:t>
            </a:r>
            <a:r>
              <a:rPr lang="he-IL" sz="1800" dirty="0" err="1"/>
              <a:t>הןדעה</a:t>
            </a:r>
            <a:r>
              <a:rPr lang="he-IL" sz="1800" dirty="0"/>
              <a:t> שאינכם מתנהלים ע״פ הכללים</a:t>
            </a:r>
            <a:r>
              <a:rPr lang="en-US" sz="1800" dirty="0"/>
              <a:t> </a:t>
            </a:r>
            <a:br>
              <a:rPr lang="en-US" sz="1800" dirty="0"/>
            </a:br>
            <a:r>
              <a:rPr lang="he-IL" sz="1800" dirty="0"/>
              <a:t>אם ההודעה לא עזרה – הבקר יוציא אתכם מהשיעור לחדר ההמתנה – </a:t>
            </a:r>
            <a:r>
              <a:rPr lang="he-IL" sz="1800" dirty="0">
                <a:solidFill>
                  <a:srgbClr val="FF0000"/>
                </a:solidFill>
              </a:rPr>
              <a:t>זו התראה חמורה</a:t>
            </a:r>
            <a:br>
              <a:rPr lang="en-US" sz="1800" dirty="0">
                <a:solidFill>
                  <a:srgbClr val="FF0000"/>
                </a:solidFill>
              </a:rPr>
            </a:br>
            <a:r>
              <a:rPr lang="he-IL" sz="1800" dirty="0"/>
              <a:t>אם לא שיפרתם את ההתנהלות הבקר ימחק את הנוכחות לחצי המפגש – במקרה כזה נודיע לכם על המחיקה ותוכלו לערער (יש הקלטה)</a:t>
            </a:r>
          </a:p>
          <a:p>
            <a:pPr>
              <a:lnSpc>
                <a:spcPct val="150000"/>
              </a:lnSpc>
            </a:pPr>
            <a:r>
              <a:rPr lang="he-IL" sz="1800" dirty="0"/>
              <a:t>מי שיסכן את הקורס עבור כולם – יורחק ללא החזר כספי</a:t>
            </a:r>
          </a:p>
        </p:txBody>
      </p:sp>
      <p:sp>
        <p:nvSpPr>
          <p:cNvPr id="5" name="Title 1"/>
          <p:cNvSpPr>
            <a:spLocks noGrp="1"/>
          </p:cNvSpPr>
          <p:nvPr>
            <p:ph type="title"/>
          </p:nvPr>
        </p:nvSpPr>
        <p:spPr/>
        <p:txBody>
          <a:bodyPr>
            <a:noAutofit/>
          </a:bodyPr>
          <a:lstStyle/>
          <a:p>
            <a:pPr>
              <a:lnSpc>
                <a:spcPct val="150000"/>
              </a:lnSpc>
            </a:pPr>
            <a:r>
              <a:rPr lang="he-IL" sz="3200" b="1" dirty="0"/>
              <a:t>חובת נוכחות והקשבה – איך בודקים?</a:t>
            </a:r>
          </a:p>
        </p:txBody>
      </p:sp>
      <p:pic>
        <p:nvPicPr>
          <p:cNvPr id="3" name="Audio 2">
            <a:extLst>
              <a:ext uri="{FF2B5EF4-FFF2-40B4-BE49-F238E27FC236}">
                <a16:creationId xmlns:a16="http://schemas.microsoft.com/office/drawing/2014/main" id="{41BB59A7-F963-867F-556A-2541549354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59153931"/>
      </p:ext>
    </p:extLst>
  </p:cSld>
  <p:clrMapOvr>
    <a:masterClrMapping/>
  </p:clrMapOvr>
  <mc:AlternateContent xmlns:mc="http://schemas.openxmlformats.org/markup-compatibility/2006">
    <mc:Choice xmlns:p14="http://schemas.microsoft.com/office/powerpoint/2010/main" Requires="p14">
      <p:transition spd="slow" p14:dur="2000" advTm="98036"/>
    </mc:Choice>
    <mc:Fallback>
      <p:transition spd="slow" advTm="980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7F67-CEC7-EC62-2804-85B25C39B37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6D07C9E-986D-609F-857A-DECB68D7DFA3}"/>
              </a:ext>
            </a:extLst>
          </p:cNvPr>
          <p:cNvSpPr>
            <a:spLocks noGrp="1"/>
          </p:cNvSpPr>
          <p:nvPr>
            <p:ph idx="1"/>
          </p:nvPr>
        </p:nvSpPr>
        <p:spPr>
          <a:xfrm>
            <a:off x="322445" y="835347"/>
            <a:ext cx="11421320" cy="5527548"/>
          </a:xfrm>
        </p:spPr>
        <p:txBody>
          <a:bodyPr>
            <a:normAutofit fontScale="92500" lnSpcReduction="10000"/>
          </a:bodyPr>
          <a:lstStyle/>
          <a:p>
            <a:pPr marL="0" indent="0">
              <a:lnSpc>
                <a:spcPct val="150000"/>
              </a:lnSpc>
              <a:buNone/>
            </a:pPr>
            <a:r>
              <a:rPr lang="he-IL" sz="2400" b="1" dirty="0">
                <a:solidFill>
                  <a:srgbClr val="0070C0"/>
                </a:solidFill>
              </a:rPr>
              <a:t>ע״פ תקנות משרד החינוך רק נוכחות של 80% ומעלה מאפשרת קבלת תעודה</a:t>
            </a:r>
          </a:p>
          <a:p>
            <a:pPr>
              <a:lnSpc>
                <a:spcPct val="150000"/>
              </a:lnSpc>
            </a:pPr>
            <a:r>
              <a:rPr lang="he-IL" sz="1800" dirty="0"/>
              <a:t>בקורס של 40 שעות – אפשר להעדר מקסימום 2 מפגשים</a:t>
            </a:r>
          </a:p>
          <a:p>
            <a:pPr>
              <a:lnSpc>
                <a:spcPct val="150000"/>
              </a:lnSpc>
            </a:pPr>
            <a:r>
              <a:rPr lang="he-IL" sz="1800" dirty="0"/>
              <a:t>בקורס של 50 שעות – אפשר להעדר מקסימום 2 מפגשים + חתימה אחת</a:t>
            </a:r>
            <a:br>
              <a:rPr lang="en-US" sz="1800" dirty="0"/>
            </a:br>
            <a:br>
              <a:rPr lang="en-US" sz="1800" dirty="0"/>
            </a:br>
            <a:r>
              <a:rPr lang="he-IL" sz="1800" dirty="0"/>
              <a:t>היעדרויות רק ע״פ הנהלים ומסיבות מוצדקות ע״פ משרד החינוך:</a:t>
            </a:r>
            <a:br>
              <a:rPr lang="en-US" sz="1800" dirty="0"/>
            </a:br>
            <a:r>
              <a:rPr lang="he-IL" sz="1800" dirty="0"/>
              <a:t>היעדרות אחת – ניתן למלא הצהרה אישית – מדפיסים את הטופס ממלאים בכתב יד ושולחים אלינו)</a:t>
            </a:r>
            <a:br>
              <a:rPr lang="en-US" sz="1800" dirty="0"/>
            </a:br>
            <a:r>
              <a:rPr lang="he-IL" sz="1800" dirty="0" err="1"/>
              <a:t>העדרות</a:t>
            </a:r>
            <a:r>
              <a:rPr lang="he-IL" sz="1800" dirty="0"/>
              <a:t> שניה – רק עם אישור רפואי/מילואים (שולחים אלינו את האישור)</a:t>
            </a:r>
            <a:br>
              <a:rPr lang="en-US" sz="1800" dirty="0"/>
            </a:br>
            <a:r>
              <a:rPr lang="he-IL" sz="1800" dirty="0" err="1"/>
              <a:t>העדרות</a:t>
            </a:r>
            <a:r>
              <a:rPr lang="he-IL" sz="1800" dirty="0"/>
              <a:t> חלקית משיעור (החסרת חתימה) – נוכחות של לפחות שעתיים צמוד לחתימה</a:t>
            </a:r>
            <a:br>
              <a:rPr lang="en-US" sz="1800" dirty="0"/>
            </a:br>
            <a:endParaRPr lang="he-IL" sz="1800" dirty="0"/>
          </a:p>
          <a:p>
            <a:pPr>
              <a:lnSpc>
                <a:spcPct val="150000"/>
              </a:lnSpc>
            </a:pPr>
            <a:r>
              <a:rPr lang="he-IL" sz="1800" dirty="0"/>
              <a:t>לאן שולחים?</a:t>
            </a:r>
            <a:br>
              <a:rPr lang="en-US" sz="1800" dirty="0"/>
            </a:br>
            <a:r>
              <a:rPr lang="en-US" sz="1800" dirty="0">
                <a:hlinkClick r:id="rId5"/>
              </a:rPr>
              <a:t>mpyaad@gmail.com</a:t>
            </a:r>
            <a:br>
              <a:rPr lang="en-US" sz="1800" dirty="0"/>
            </a:br>
            <a:r>
              <a:rPr lang="he-IL" sz="1800" dirty="0">
                <a:solidFill>
                  <a:srgbClr val="FF0000"/>
                </a:solidFill>
              </a:rPr>
              <a:t>בנושא המייל חובה לרשום: שם מלא + מספר הקורס (מופיע בקבוצת </a:t>
            </a:r>
            <a:r>
              <a:rPr lang="he-IL" sz="1800" dirty="0" err="1">
                <a:solidFill>
                  <a:srgbClr val="FF0000"/>
                </a:solidFill>
              </a:rPr>
              <a:t>הוואטצאפ</a:t>
            </a:r>
            <a:r>
              <a:rPr lang="he-IL" sz="1800" dirty="0">
                <a:solidFill>
                  <a:srgbClr val="FF0000"/>
                </a:solidFill>
              </a:rPr>
              <a:t>) + הצהרה/מחלה/מילואים</a:t>
            </a:r>
            <a:br>
              <a:rPr lang="en-US" sz="1800" dirty="0">
                <a:solidFill>
                  <a:srgbClr val="FF0000"/>
                </a:solidFill>
              </a:rPr>
            </a:br>
            <a:r>
              <a:rPr lang="he-IL" sz="1800" dirty="0"/>
              <a:t>שלחתם מייל ללא שורת הנושא כמו שצריךֿ? לא שלחתם מייל</a:t>
            </a:r>
          </a:p>
        </p:txBody>
      </p:sp>
      <p:sp>
        <p:nvSpPr>
          <p:cNvPr id="5" name="Title 1">
            <a:extLst>
              <a:ext uri="{FF2B5EF4-FFF2-40B4-BE49-F238E27FC236}">
                <a16:creationId xmlns:a16="http://schemas.microsoft.com/office/drawing/2014/main" id="{019CC4C9-8860-87FF-AF98-44BB21EA21D6}"/>
              </a:ext>
            </a:extLst>
          </p:cNvPr>
          <p:cNvSpPr>
            <a:spLocks noGrp="1"/>
          </p:cNvSpPr>
          <p:nvPr>
            <p:ph type="title"/>
          </p:nvPr>
        </p:nvSpPr>
        <p:spPr/>
        <p:txBody>
          <a:bodyPr>
            <a:noAutofit/>
          </a:bodyPr>
          <a:lstStyle/>
          <a:p>
            <a:pPr>
              <a:lnSpc>
                <a:spcPct val="150000"/>
              </a:lnSpc>
            </a:pPr>
            <a:r>
              <a:rPr lang="he-IL" sz="3200" b="1" dirty="0"/>
              <a:t>נוכחות </a:t>
            </a:r>
            <a:r>
              <a:rPr lang="he-IL" sz="3200" b="1" dirty="0" err="1"/>
              <a:t>והעדרות</a:t>
            </a:r>
            <a:endParaRPr lang="he-IL" sz="3200" b="1" dirty="0"/>
          </a:p>
        </p:txBody>
      </p:sp>
      <p:pic>
        <p:nvPicPr>
          <p:cNvPr id="3" name="Audio 2">
            <a:extLst>
              <a:ext uri="{FF2B5EF4-FFF2-40B4-BE49-F238E27FC236}">
                <a16:creationId xmlns:a16="http://schemas.microsoft.com/office/drawing/2014/main" id="{209FAA80-87A0-9BFE-39F7-9F8E6DB38F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85442539"/>
      </p:ext>
    </p:extLst>
  </p:cSld>
  <p:clrMapOvr>
    <a:masterClrMapping/>
  </p:clrMapOvr>
  <mc:AlternateContent xmlns:mc="http://schemas.openxmlformats.org/markup-compatibility/2006">
    <mc:Choice xmlns:p14="http://schemas.microsoft.com/office/powerpoint/2010/main" Requires="p14">
      <p:transition spd="slow" p14:dur="2000" advTm="103284"/>
    </mc:Choice>
    <mc:Fallback>
      <p:transition spd="slow" advTm="1032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5EF94-CAD9-2AAC-2906-009689A59E6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64EE70A-6966-D30E-5D38-C8CBB05EBE4C}"/>
              </a:ext>
            </a:extLst>
          </p:cNvPr>
          <p:cNvSpPr>
            <a:spLocks noGrp="1"/>
          </p:cNvSpPr>
          <p:nvPr>
            <p:ph idx="1"/>
          </p:nvPr>
        </p:nvSpPr>
        <p:spPr>
          <a:xfrm>
            <a:off x="322445" y="835347"/>
            <a:ext cx="11421320" cy="5527548"/>
          </a:xfrm>
        </p:spPr>
        <p:txBody>
          <a:bodyPr>
            <a:normAutofit lnSpcReduction="10000"/>
          </a:bodyPr>
          <a:lstStyle/>
          <a:p>
            <a:pPr marL="0" indent="0">
              <a:lnSpc>
                <a:spcPct val="150000"/>
              </a:lnSpc>
              <a:buNone/>
            </a:pPr>
            <a:r>
              <a:rPr lang="he-IL" sz="2400" b="1" dirty="0">
                <a:solidFill>
                  <a:srgbClr val="0070C0"/>
                </a:solidFill>
              </a:rPr>
              <a:t>ע״פ תקנות משרד החינוך רק נוכחות של 80% ומעלה מאפשרת קבלת תעודה</a:t>
            </a:r>
            <a:br>
              <a:rPr lang="en-US" sz="2400" b="1" dirty="0">
                <a:solidFill>
                  <a:srgbClr val="0070C0"/>
                </a:solidFill>
              </a:rPr>
            </a:br>
            <a:r>
              <a:rPr lang="he-IL" sz="1600" b="1" dirty="0">
                <a:solidFill>
                  <a:srgbClr val="FF0000"/>
                </a:solidFill>
              </a:rPr>
              <a:t>כל היעדרות מחייבת מסמך </a:t>
            </a:r>
          </a:p>
          <a:p>
            <a:pPr>
              <a:lnSpc>
                <a:spcPct val="150000"/>
              </a:lnSpc>
            </a:pPr>
            <a:r>
              <a:rPr lang="he-IL" sz="1600" dirty="0"/>
              <a:t>באיחור</a:t>
            </a:r>
            <a:br>
              <a:rPr lang="en-US" sz="1600" dirty="0"/>
            </a:br>
            <a:r>
              <a:rPr lang="he-IL" sz="1600" dirty="0"/>
              <a:t>אם אתם הגעתם באיחור לשיעור, כדי שהחתימה של סוף השיעור תחשב עליכם להיות לפחות שעתיים לפי החתימה, </a:t>
            </a:r>
            <a:br>
              <a:rPr lang="en-US" sz="1600" dirty="0"/>
            </a:br>
            <a:r>
              <a:rPr lang="he-IL" sz="1600" dirty="0"/>
              <a:t>לדוגמא: השיעור מסתיים ב 20:15 תוכלו להגיע לכל המאוחר ב 18:15 (חותמים וכותבים כניסה)</a:t>
            </a:r>
          </a:p>
          <a:p>
            <a:pPr>
              <a:lnSpc>
                <a:spcPct val="150000"/>
              </a:lnSpc>
            </a:pPr>
            <a:r>
              <a:rPr lang="he-IL" sz="1600" dirty="0"/>
              <a:t>יציאה מוקדמת</a:t>
            </a:r>
            <a:br>
              <a:rPr lang="en-US" sz="1600" dirty="0"/>
            </a:br>
            <a:r>
              <a:rPr lang="he-IL" sz="1600" dirty="0"/>
              <a:t>אם אתם חייבים לצאת במהלך השיעור, כדי שהחתימה תחשב עליכם להיות לפחות שעתיים אחרי החתימה, </a:t>
            </a:r>
            <a:br>
              <a:rPr lang="en-US" sz="1600" dirty="0"/>
            </a:br>
            <a:r>
              <a:rPr lang="he-IL" sz="1600" dirty="0"/>
              <a:t>לדוגמא: השיעור החל בשעה 17:00 וחתמתם בתחילת השיעור – תוכלו לצאת רק לאחר השעה 19:00 (חותמים וכותבים יציאה)</a:t>
            </a:r>
            <a:br>
              <a:rPr lang="en-US" sz="1600" dirty="0"/>
            </a:br>
            <a:r>
              <a:rPr lang="he-IL" sz="1600" dirty="0"/>
              <a:t>במקרה של יציאה מוקדמת </a:t>
            </a:r>
            <a:r>
              <a:rPr lang="he-IL" sz="1600" b="1" u="sng" dirty="0"/>
              <a:t>חובה לפני היציאה </a:t>
            </a:r>
            <a:r>
              <a:rPr lang="he-IL" sz="1600" dirty="0"/>
              <a:t>לשלוח לנו טופס יציאה (יש באתר של יעד – כניסת תלמידים)</a:t>
            </a:r>
            <a:br>
              <a:rPr lang="en-US" sz="1600" dirty="0"/>
            </a:br>
            <a:r>
              <a:rPr lang="he-IL" sz="1600" dirty="0"/>
              <a:t>לאן שולחים?</a:t>
            </a:r>
            <a:br>
              <a:rPr lang="en-US" sz="1600" dirty="0"/>
            </a:br>
            <a:br>
              <a:rPr lang="en-US" sz="1800" dirty="0"/>
            </a:br>
            <a:r>
              <a:rPr lang="en-US" sz="1800" dirty="0">
                <a:hlinkClick r:id="rId5"/>
              </a:rPr>
              <a:t>mpyaad@gmail.com</a:t>
            </a:r>
            <a:br>
              <a:rPr lang="en-US" sz="1800" dirty="0"/>
            </a:br>
            <a:r>
              <a:rPr lang="he-IL" sz="1800" dirty="0">
                <a:solidFill>
                  <a:srgbClr val="FF0000"/>
                </a:solidFill>
              </a:rPr>
              <a:t>בנושא המייל חובה לרשום: שם מלא + מספר הקורס (מופיע בקבוצת </a:t>
            </a:r>
            <a:r>
              <a:rPr lang="he-IL" sz="1800" dirty="0" err="1">
                <a:solidFill>
                  <a:srgbClr val="FF0000"/>
                </a:solidFill>
              </a:rPr>
              <a:t>הוואטצאפ</a:t>
            </a:r>
            <a:r>
              <a:rPr lang="he-IL" sz="1800" dirty="0">
                <a:solidFill>
                  <a:srgbClr val="FF0000"/>
                </a:solidFill>
              </a:rPr>
              <a:t>) + טופס יציאה או הצהרה/מחלה/מילואים</a:t>
            </a:r>
            <a:br>
              <a:rPr lang="en-US" sz="1800" dirty="0">
                <a:solidFill>
                  <a:srgbClr val="FF0000"/>
                </a:solidFill>
              </a:rPr>
            </a:br>
            <a:r>
              <a:rPr lang="he-IL" sz="1800" dirty="0"/>
              <a:t>שלחתם מייל ללא שורת הנושא כמו שצריךֿ? לא שלחתם מייל</a:t>
            </a:r>
          </a:p>
        </p:txBody>
      </p:sp>
      <p:sp>
        <p:nvSpPr>
          <p:cNvPr id="5" name="Title 1">
            <a:extLst>
              <a:ext uri="{FF2B5EF4-FFF2-40B4-BE49-F238E27FC236}">
                <a16:creationId xmlns:a16="http://schemas.microsoft.com/office/drawing/2014/main" id="{DA14C191-71E7-67B2-F35C-7B5649545D4E}"/>
              </a:ext>
            </a:extLst>
          </p:cNvPr>
          <p:cNvSpPr>
            <a:spLocks noGrp="1"/>
          </p:cNvSpPr>
          <p:nvPr>
            <p:ph type="title"/>
          </p:nvPr>
        </p:nvSpPr>
        <p:spPr/>
        <p:txBody>
          <a:bodyPr>
            <a:noAutofit/>
          </a:bodyPr>
          <a:lstStyle/>
          <a:p>
            <a:pPr>
              <a:lnSpc>
                <a:spcPct val="150000"/>
              </a:lnSpc>
            </a:pPr>
            <a:r>
              <a:rPr lang="he-IL" sz="3200" b="1" dirty="0"/>
              <a:t>נוכחות </a:t>
            </a:r>
            <a:r>
              <a:rPr lang="he-IL" sz="3200" b="1" dirty="0" err="1"/>
              <a:t>והעדרות</a:t>
            </a:r>
            <a:endParaRPr lang="he-IL" sz="3200" b="1" dirty="0"/>
          </a:p>
        </p:txBody>
      </p:sp>
      <p:pic>
        <p:nvPicPr>
          <p:cNvPr id="3" name="Audio 2">
            <a:extLst>
              <a:ext uri="{FF2B5EF4-FFF2-40B4-BE49-F238E27FC236}">
                <a16:creationId xmlns:a16="http://schemas.microsoft.com/office/drawing/2014/main" id="{5F4D3838-D595-411F-7B3C-13762817C27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796014819"/>
      </p:ext>
    </p:extLst>
  </p:cSld>
  <p:clrMapOvr>
    <a:masterClrMapping/>
  </p:clrMapOvr>
  <mc:AlternateContent xmlns:mc="http://schemas.openxmlformats.org/markup-compatibility/2006">
    <mc:Choice xmlns:p14="http://schemas.microsoft.com/office/powerpoint/2010/main" Requires="p14">
      <p:transition spd="slow" p14:dur="2000" advTm="116553"/>
    </mc:Choice>
    <mc:Fallback>
      <p:transition spd="slow" advTm="116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2ACA4-2F85-6B64-1FDB-C0633805FFE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2B82047-9F90-5E36-D291-DCFDD4D59917}"/>
              </a:ext>
            </a:extLst>
          </p:cNvPr>
          <p:cNvSpPr>
            <a:spLocks noGrp="1"/>
          </p:cNvSpPr>
          <p:nvPr>
            <p:ph idx="1"/>
          </p:nvPr>
        </p:nvSpPr>
        <p:spPr>
          <a:xfrm>
            <a:off x="322445" y="835347"/>
            <a:ext cx="11421320" cy="5527548"/>
          </a:xfrm>
        </p:spPr>
        <p:txBody>
          <a:bodyPr>
            <a:normAutofit/>
          </a:bodyPr>
          <a:lstStyle/>
          <a:p>
            <a:pPr marL="0" indent="0" defTabSz="914400" rtl="0" eaLnBrk="1" latinLnBrk="0" hangingPunct="1">
              <a:lnSpc>
                <a:spcPct val="150000"/>
              </a:lnSpc>
              <a:spcBef>
                <a:spcPts val="1000"/>
              </a:spcBef>
              <a:buFont typeface="Arial" panose="020B0604020202020204" pitchFamily="34" charset="0"/>
              <a:buNone/>
            </a:pPr>
            <a:r>
              <a:rPr lang="he-IL" sz="2400" b="1" dirty="0"/>
              <a:t>טיפ חשוב איך לעבור את הקורס בקלות:</a:t>
            </a:r>
            <a:br>
              <a:rPr lang="en-US" sz="2400" b="1" dirty="0"/>
            </a:br>
            <a:r>
              <a:rPr lang="he-IL" sz="2400" b="1" dirty="0"/>
              <a:t>פתחו קבוצת </a:t>
            </a:r>
            <a:r>
              <a:rPr lang="he-IL" sz="2400" b="1" dirty="0" err="1"/>
              <a:t>וואטצאפ</a:t>
            </a:r>
            <a:r>
              <a:rPr lang="he-IL" sz="2400" b="1" dirty="0"/>
              <a:t> עם עצמכם בשם קורס זום (שיהיה קל למצוא)</a:t>
            </a:r>
            <a:br>
              <a:rPr lang="en-US" sz="2400" b="1" dirty="0"/>
            </a:br>
            <a:r>
              <a:rPr lang="he-IL" sz="2400" b="1" dirty="0"/>
              <a:t>לקבוצה זו שלחו :</a:t>
            </a:r>
            <a:br>
              <a:rPr lang="en-US" sz="2400" b="1" dirty="0"/>
            </a:br>
            <a:r>
              <a:rPr lang="he-IL" sz="2400" b="1" dirty="0"/>
              <a:t>1. צילום של כל חתימה שלכם (בתחילת שיעור ובסופו)</a:t>
            </a:r>
          </a:p>
          <a:p>
            <a:pPr marL="0" indent="0" defTabSz="914400" rtl="0" eaLnBrk="1" latinLnBrk="0" hangingPunct="1">
              <a:lnSpc>
                <a:spcPct val="150000"/>
              </a:lnSpc>
              <a:spcBef>
                <a:spcPts val="1000"/>
              </a:spcBef>
              <a:buFont typeface="Arial" panose="020B0604020202020204" pitchFamily="34" charset="0"/>
              <a:buNone/>
            </a:pPr>
            <a:r>
              <a:rPr lang="he-IL" sz="2400" b="1" dirty="0"/>
              <a:t>2. צילום מסך של כל התראה/אזעקה שגרמה לכם לעזוב את השיעור</a:t>
            </a:r>
          </a:p>
          <a:p>
            <a:pPr marL="0" indent="0" defTabSz="914400" rtl="0" eaLnBrk="1" latinLnBrk="0" hangingPunct="1">
              <a:lnSpc>
                <a:spcPct val="150000"/>
              </a:lnSpc>
              <a:spcBef>
                <a:spcPts val="1000"/>
              </a:spcBef>
              <a:buFont typeface="Arial" panose="020B0604020202020204" pitchFamily="34" charset="0"/>
              <a:buNone/>
            </a:pPr>
            <a:r>
              <a:rPr lang="he-IL" sz="2400" b="1" dirty="0"/>
              <a:t>3. תיעוד של אישורים רפואיים / טופס הצהרה אישית על היעדרות/ טופס יציאה מוקדמת</a:t>
            </a:r>
            <a:br>
              <a:rPr lang="en-US" sz="2400" b="1" dirty="0"/>
            </a:br>
            <a:br>
              <a:rPr lang="en-US" sz="2400" b="1" dirty="0"/>
            </a:br>
            <a:r>
              <a:rPr lang="he-IL" sz="2400" b="1" dirty="0"/>
              <a:t>כך במקרה של טעות תוכלו להוכיח בקלות את טענתכם.</a:t>
            </a:r>
            <a:endParaRPr lang="he-IL" sz="1800" dirty="0"/>
          </a:p>
        </p:txBody>
      </p:sp>
      <p:sp>
        <p:nvSpPr>
          <p:cNvPr id="5" name="Title 1">
            <a:extLst>
              <a:ext uri="{FF2B5EF4-FFF2-40B4-BE49-F238E27FC236}">
                <a16:creationId xmlns:a16="http://schemas.microsoft.com/office/drawing/2014/main" id="{EBF63A91-DB3A-C0A8-A960-F40A349E9511}"/>
              </a:ext>
            </a:extLst>
          </p:cNvPr>
          <p:cNvSpPr>
            <a:spLocks noGrp="1"/>
          </p:cNvSpPr>
          <p:nvPr>
            <p:ph type="title"/>
          </p:nvPr>
        </p:nvSpPr>
        <p:spPr/>
        <p:txBody>
          <a:bodyPr>
            <a:noAutofit/>
          </a:bodyPr>
          <a:lstStyle/>
          <a:p>
            <a:pPr>
              <a:lnSpc>
                <a:spcPct val="150000"/>
              </a:lnSpc>
            </a:pPr>
            <a:r>
              <a:rPr lang="he-IL" sz="3200" b="1" dirty="0"/>
              <a:t>נוכחות והיעדרות</a:t>
            </a:r>
          </a:p>
        </p:txBody>
      </p:sp>
      <p:pic>
        <p:nvPicPr>
          <p:cNvPr id="3" name="Audio 2">
            <a:extLst>
              <a:ext uri="{FF2B5EF4-FFF2-40B4-BE49-F238E27FC236}">
                <a16:creationId xmlns:a16="http://schemas.microsoft.com/office/drawing/2014/main" id="{A42FE78F-2CBB-E5B9-4300-E1C54FDE94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915112060"/>
      </p:ext>
    </p:extLst>
  </p:cSld>
  <p:clrMapOvr>
    <a:masterClrMapping/>
  </p:clrMapOvr>
  <mc:AlternateContent xmlns:mc="http://schemas.openxmlformats.org/markup-compatibility/2006">
    <mc:Choice xmlns:p14="http://schemas.microsoft.com/office/powerpoint/2010/main" Requires="p14">
      <p:transition spd="slow" p14:dur="2000" advTm="37342"/>
    </mc:Choice>
    <mc:Fallback>
      <p:transition spd="slow" advTm="37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DA326CB9-DFAB-465B-9259-B1856E50ED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492" y="882759"/>
            <a:ext cx="4985015" cy="1936596"/>
          </a:xfrm>
          <a:prstGeom prst="rect">
            <a:avLst/>
          </a:prstGeom>
        </p:spPr>
      </p:pic>
      <p:sp>
        <p:nvSpPr>
          <p:cNvPr id="2" name="Title 1"/>
          <p:cNvSpPr>
            <a:spLocks noGrp="1"/>
          </p:cNvSpPr>
          <p:nvPr>
            <p:ph type="title"/>
          </p:nvPr>
        </p:nvSpPr>
        <p:spPr/>
        <p:txBody>
          <a:bodyPr/>
          <a:lstStyle/>
          <a:p>
            <a:pPr algn="ctr"/>
            <a:r>
              <a:rPr lang="he-IL" dirty="0">
                <a:solidFill>
                  <a:srgbClr val="002060"/>
                </a:solidFill>
                <a:latin typeface="Aharoni" panose="02010803020104030203" pitchFamily="2" charset="-79"/>
                <a:cs typeface="Aharoni" panose="02010803020104030203" pitchFamily="2" charset="-79"/>
              </a:rPr>
              <a:t>תודה על ההקשבה!</a:t>
            </a:r>
            <a:endParaRPr lang="en-US" dirty="0">
              <a:solidFill>
                <a:srgbClr val="002060"/>
              </a:solidFill>
              <a:latin typeface="Aharoni" panose="02010803020104030203" pitchFamily="2" charset="-79"/>
              <a:cs typeface="Aharoni" panose="02010803020104030203" pitchFamily="2" charset="-79"/>
            </a:endParaRPr>
          </a:p>
        </p:txBody>
      </p:sp>
      <p:sp>
        <p:nvSpPr>
          <p:cNvPr id="6" name="Text Placeholder 5"/>
          <p:cNvSpPr>
            <a:spLocks noGrp="1"/>
          </p:cNvSpPr>
          <p:nvPr>
            <p:ph type="body" idx="1"/>
          </p:nvPr>
        </p:nvSpPr>
        <p:spPr>
          <a:xfrm>
            <a:off x="831850" y="3251590"/>
            <a:ext cx="10515600" cy="878649"/>
          </a:xfrm>
        </p:spPr>
        <p:txBody>
          <a:bodyPr/>
          <a:lstStyle/>
          <a:p>
            <a:pPr algn="ctr"/>
            <a:r>
              <a:rPr lang="he-IL" dirty="0">
                <a:solidFill>
                  <a:srgbClr val="808000"/>
                </a:solidFill>
              </a:rPr>
              <a:t>יעד לצדכם מאז שנת 1993 – נעזור לכם לעבור גם את זה </a:t>
            </a:r>
            <a:r>
              <a:rPr lang="he-IL" dirty="0">
                <a:solidFill>
                  <a:srgbClr val="808000"/>
                </a:solidFill>
                <a:sym typeface="Wingdings" panose="05000000000000000000" pitchFamily="2" charset="2"/>
              </a:rPr>
              <a:t></a:t>
            </a:r>
            <a:endParaRPr lang="en-US" dirty="0">
              <a:solidFill>
                <a:srgbClr val="808000"/>
              </a:solidFill>
            </a:endParaRPr>
          </a:p>
        </p:txBody>
      </p:sp>
      <p:pic>
        <p:nvPicPr>
          <p:cNvPr id="4" name="Audio 3">
            <a:extLst>
              <a:ext uri="{FF2B5EF4-FFF2-40B4-BE49-F238E27FC236}">
                <a16:creationId xmlns:a16="http://schemas.microsoft.com/office/drawing/2014/main" id="{F6475E4C-50AB-A73A-0253-AACBBF4615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743035331"/>
      </p:ext>
    </p:extLst>
  </p:cSld>
  <p:clrMapOvr>
    <a:masterClrMapping/>
  </p:clrMapOvr>
  <p:transition spd="slow" advTm="2044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09FC-85A4-6003-BBE7-53323630413E}"/>
              </a:ext>
            </a:extLst>
          </p:cNvPr>
          <p:cNvSpPr>
            <a:spLocks noGrp="1"/>
          </p:cNvSpPr>
          <p:nvPr>
            <p:ph type="title"/>
          </p:nvPr>
        </p:nvSpPr>
        <p:spPr>
          <a:xfrm>
            <a:off x="838200" y="5168383"/>
            <a:ext cx="10515600" cy="725118"/>
          </a:xfrm>
        </p:spPr>
        <p:txBody>
          <a:bodyPr>
            <a:normAutofit fontScale="90000"/>
          </a:bodyPr>
          <a:lstStyle/>
          <a:p>
            <a:pPr algn="r" rtl="1"/>
            <a:r>
              <a:rPr lang="he-IL" sz="4000" dirty="0"/>
              <a:t>במקרה של אזעקה/התראה</a:t>
            </a:r>
            <a:br>
              <a:rPr lang="en-US" dirty="0"/>
            </a:br>
            <a:br>
              <a:rPr lang="en-US" sz="2700" dirty="0"/>
            </a:br>
            <a:r>
              <a:rPr lang="he-IL" sz="2700" dirty="0"/>
              <a:t>1. קודם כל </a:t>
            </a:r>
            <a:r>
              <a:rPr lang="he-IL" sz="2700" dirty="0">
                <a:solidFill>
                  <a:srgbClr val="FF0000"/>
                </a:solidFill>
              </a:rPr>
              <a:t>למהר בזהירות למרחב המוגן שלכם</a:t>
            </a:r>
            <a:r>
              <a:rPr lang="he-IL" sz="2700" dirty="0"/>
              <a:t>.</a:t>
            </a:r>
            <a:br>
              <a:rPr lang="en-US" sz="2700" dirty="0"/>
            </a:br>
            <a:br>
              <a:rPr lang="he-IL" sz="2700" dirty="0"/>
            </a:br>
            <a:r>
              <a:rPr lang="he-IL" sz="2700" dirty="0"/>
              <a:t>2. </a:t>
            </a:r>
            <a:r>
              <a:rPr lang="he-IL" sz="2700" u="sng" dirty="0">
                <a:solidFill>
                  <a:srgbClr val="FF0000"/>
                </a:solidFill>
              </a:rPr>
              <a:t>אחרי שאתם בטוחים במרחב </a:t>
            </a:r>
            <a:r>
              <a:rPr lang="he-IL" sz="2700" dirty="0"/>
              <a:t>המוגן שלכם צלמו את הודעת האזעקה באפליקציית פיקוד העורף</a:t>
            </a:r>
            <a:br>
              <a:rPr lang="en-US" sz="2700" dirty="0"/>
            </a:br>
            <a:r>
              <a:rPr lang="he-IL" sz="2700" dirty="0"/>
              <a:t>    לצרכי תיעוד (מומלץ ליצור קבוצה אישית שלכם עם שם הקורס לשם תשלחו את כל התיעודיים)</a:t>
            </a:r>
            <a:br>
              <a:rPr lang="en-US" sz="2700" dirty="0"/>
            </a:br>
            <a:br>
              <a:rPr lang="he-IL" sz="2700" dirty="0"/>
            </a:br>
            <a:r>
              <a:rPr lang="he-IL" sz="2700" dirty="0"/>
              <a:t>3. כשאתם חוזרים לשיעור רשמו בצ׳אט הקבוצתי הודעה:</a:t>
            </a:r>
            <a:br>
              <a:rPr lang="en-US" sz="2700" dirty="0"/>
            </a:br>
            <a:r>
              <a:rPr lang="he-IL" sz="2700" dirty="0"/>
              <a:t>    שם מלא+ ת.ז – אזעקה/התראה ב..(שם העיר/האזור) – חזרתי</a:t>
            </a:r>
            <a:br>
              <a:rPr lang="en-US" sz="2700" dirty="0"/>
            </a:br>
            <a:br>
              <a:rPr lang="en-US" sz="2700" dirty="0"/>
            </a:br>
            <a:endParaRPr lang="en-IL" sz="2700" dirty="0"/>
          </a:p>
        </p:txBody>
      </p:sp>
      <p:pic>
        <p:nvPicPr>
          <p:cNvPr id="10" name="Picture 9" descr="Diagram&#10;&#10;Description automatically generated">
            <a:extLst>
              <a:ext uri="{FF2B5EF4-FFF2-40B4-BE49-F238E27FC236}">
                <a16:creationId xmlns:a16="http://schemas.microsoft.com/office/drawing/2014/main" id="{0710447C-0A18-088E-44EF-2EBB18A39D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110" y="186873"/>
            <a:ext cx="3706487" cy="1439909"/>
          </a:xfrm>
          <a:prstGeom prst="rect">
            <a:avLst/>
          </a:prstGeom>
        </p:spPr>
      </p:pic>
      <p:pic>
        <p:nvPicPr>
          <p:cNvPr id="4" name="Audio 3">
            <a:extLst>
              <a:ext uri="{FF2B5EF4-FFF2-40B4-BE49-F238E27FC236}">
                <a16:creationId xmlns:a16="http://schemas.microsoft.com/office/drawing/2014/main" id="{F944F249-B153-775D-DECA-C1509BC32C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075112550"/>
      </p:ext>
    </p:extLst>
  </p:cSld>
  <p:clrMapOvr>
    <a:masterClrMapping/>
  </p:clrMapOvr>
  <mc:AlternateContent xmlns:mc="http://schemas.openxmlformats.org/markup-compatibility/2006">
    <mc:Choice xmlns:p14="http://schemas.microsoft.com/office/powerpoint/2010/main" Requires="p14">
      <p:transition spd="slow" p14:dur="2000" advTm="32617"/>
    </mc:Choice>
    <mc:Fallback>
      <p:transition spd="slow" advTm="326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2445" y="940557"/>
            <a:ext cx="11421320" cy="5387091"/>
          </a:xfrm>
        </p:spPr>
        <p:txBody>
          <a:bodyPr>
            <a:normAutofit fontScale="40000" lnSpcReduction="20000"/>
          </a:bodyPr>
          <a:lstStyle/>
          <a:p>
            <a:pPr>
              <a:lnSpc>
                <a:spcPct val="150000"/>
              </a:lnSpc>
            </a:pPr>
            <a:r>
              <a:rPr lang="he-IL" sz="4900" dirty="0"/>
              <a:t>נכנסים לשיעור הזום לפחות 5 דקות לפני תחילת השיעור</a:t>
            </a:r>
          </a:p>
          <a:p>
            <a:pPr>
              <a:lnSpc>
                <a:spcPct val="150000"/>
              </a:lnSpc>
            </a:pPr>
            <a:r>
              <a:rPr lang="he-IL" sz="4900" dirty="0"/>
              <a:t>שם המשתמש אותו תציגו יהיה שמכם המלא בעברית</a:t>
            </a:r>
            <a:br>
              <a:rPr lang="en-US" sz="4900" dirty="0"/>
            </a:br>
            <a:br>
              <a:rPr lang="en-US" sz="4900" dirty="0"/>
            </a:br>
            <a:r>
              <a:rPr lang="he-IL" sz="4900" u="sng" dirty="0"/>
              <a:t>כך משנים את שם המשתמש לעברית</a:t>
            </a:r>
            <a:r>
              <a:rPr lang="he-IL" sz="4900" dirty="0"/>
              <a:t>:</a:t>
            </a:r>
          </a:p>
          <a:p>
            <a:pPr marL="742950" indent="-742950">
              <a:lnSpc>
                <a:spcPct val="150000"/>
              </a:lnSpc>
              <a:buAutoNum type="arabicPeriod"/>
            </a:pPr>
            <a:r>
              <a:rPr lang="he-IL" sz="3800" dirty="0"/>
              <a:t>עומדים עם העכבר על השם הנוכחי ולוחצים על הכפתור הימני בעכבר</a:t>
            </a:r>
          </a:p>
          <a:p>
            <a:pPr marL="742950" indent="-742950">
              <a:lnSpc>
                <a:spcPct val="150000"/>
              </a:lnSpc>
              <a:buAutoNum type="arabicPeriod"/>
            </a:pPr>
            <a:r>
              <a:rPr lang="he-IL" sz="3800" dirty="0"/>
              <a:t>בוחרים ״שינוי שם״</a:t>
            </a:r>
          </a:p>
          <a:p>
            <a:pPr marL="742950" indent="-742950">
              <a:lnSpc>
                <a:spcPct val="150000"/>
              </a:lnSpc>
              <a:buAutoNum type="arabicPeriod"/>
            </a:pPr>
            <a:r>
              <a:rPr lang="he-IL" sz="3800" dirty="0"/>
              <a:t>משנים את השם ולוחצים ״שינוי שם״</a:t>
            </a:r>
            <a:br>
              <a:rPr lang="en-US" sz="3800" dirty="0"/>
            </a:br>
            <a:endParaRPr lang="he-IL" sz="4900" dirty="0"/>
          </a:p>
          <a:p>
            <a:pPr marL="0" indent="0">
              <a:lnSpc>
                <a:spcPct val="150000"/>
              </a:lnSpc>
              <a:buNone/>
            </a:pPr>
            <a:endParaRPr lang="he-IL" sz="4900" dirty="0"/>
          </a:p>
          <a:p>
            <a:pPr marL="0" indent="0">
              <a:lnSpc>
                <a:spcPct val="150000"/>
              </a:lnSpc>
              <a:buNone/>
            </a:pPr>
            <a:r>
              <a:rPr lang="he-IL" sz="2400" dirty="0"/>
              <a:t>		</a:t>
            </a:r>
            <a:endParaRPr lang="he-IL" sz="3800" dirty="0"/>
          </a:p>
          <a:p>
            <a:pPr marL="0" indent="0">
              <a:lnSpc>
                <a:spcPct val="150000"/>
              </a:lnSpc>
              <a:buNone/>
            </a:pPr>
            <a:r>
              <a:rPr lang="he-IL" sz="5000" dirty="0">
                <a:solidFill>
                  <a:srgbClr val="0070C0"/>
                </a:solidFill>
              </a:rPr>
              <a:t>מי ששם המשתמש שלו לא בעברית מתבקש לשנות זאת עכשיו – נמתין עד שכולם יהיו עם שם משתמש בעברית!</a:t>
            </a:r>
          </a:p>
        </p:txBody>
      </p:sp>
      <p:sp>
        <p:nvSpPr>
          <p:cNvPr id="5" name="Title 1"/>
          <p:cNvSpPr>
            <a:spLocks noGrp="1"/>
          </p:cNvSpPr>
          <p:nvPr>
            <p:ph type="title"/>
          </p:nvPr>
        </p:nvSpPr>
        <p:spPr/>
        <p:txBody>
          <a:bodyPr>
            <a:noAutofit/>
          </a:bodyPr>
          <a:lstStyle/>
          <a:p>
            <a:pPr>
              <a:lnSpc>
                <a:spcPct val="150000"/>
              </a:lnSpc>
            </a:pPr>
            <a:r>
              <a:rPr lang="he-IL" sz="3200" b="1" dirty="0"/>
              <a:t>נכנסים לשיעור הזום בזמן ונכון</a:t>
            </a:r>
          </a:p>
        </p:txBody>
      </p:sp>
      <p:pic>
        <p:nvPicPr>
          <p:cNvPr id="7" name="תמונה 3"/>
          <p:cNvPicPr/>
          <p:nvPr/>
        </p:nvPicPr>
        <p:blipFill>
          <a:blip r:embed="rId6">
            <a:extLst>
              <a:ext uri="{28A0092B-C50C-407E-A947-70E740481C1C}">
                <a14:useLocalDpi xmlns:a14="http://schemas.microsoft.com/office/drawing/2010/main" val="0"/>
              </a:ext>
            </a:extLst>
          </a:blip>
          <a:srcRect/>
          <a:stretch>
            <a:fillRect/>
          </a:stretch>
        </p:blipFill>
        <p:spPr bwMode="auto">
          <a:xfrm>
            <a:off x="2604977" y="2179673"/>
            <a:ext cx="2831702" cy="1245423"/>
          </a:xfrm>
          <a:prstGeom prst="rect">
            <a:avLst/>
          </a:prstGeom>
          <a:noFill/>
          <a:ln>
            <a:noFill/>
          </a:ln>
        </p:spPr>
      </p:pic>
      <p:pic>
        <p:nvPicPr>
          <p:cNvPr id="8" name="תמונה 2"/>
          <p:cNvPicPr/>
          <p:nvPr/>
        </p:nvPicPr>
        <p:blipFill>
          <a:blip r:embed="rId7">
            <a:extLst>
              <a:ext uri="{28A0092B-C50C-407E-A947-70E740481C1C}">
                <a14:useLocalDpi xmlns:a14="http://schemas.microsoft.com/office/drawing/2010/main" val="0"/>
              </a:ext>
            </a:extLst>
          </a:blip>
          <a:srcRect/>
          <a:stretch>
            <a:fillRect/>
          </a:stretch>
        </p:blipFill>
        <p:spPr bwMode="auto">
          <a:xfrm>
            <a:off x="2604977" y="3613331"/>
            <a:ext cx="2831702" cy="1596622"/>
          </a:xfrm>
          <a:prstGeom prst="rect">
            <a:avLst/>
          </a:prstGeom>
          <a:noFill/>
          <a:ln>
            <a:noFill/>
          </a:ln>
        </p:spPr>
      </p:pic>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4D6BDB45-9C48-E3EA-F5C4-C136BD741FC3}"/>
                  </a:ext>
                </a:extLst>
              </p14:cNvPr>
              <p14:cNvContentPartPr/>
              <p14:nvPr/>
            </p14:nvContentPartPr>
            <p14:xfrm>
              <a:off x="8774205" y="1213426"/>
              <a:ext cx="647640" cy="15120"/>
            </p14:xfrm>
          </p:contentPart>
        </mc:Choice>
        <mc:Fallback xmlns="">
          <p:pic>
            <p:nvPicPr>
              <p:cNvPr id="3" name="Ink 2">
                <a:extLst>
                  <a:ext uri="{FF2B5EF4-FFF2-40B4-BE49-F238E27FC236}">
                    <a16:creationId xmlns:a16="http://schemas.microsoft.com/office/drawing/2014/main" id="{4D6BDB45-9C48-E3EA-F5C4-C136BD741FC3}"/>
                  </a:ext>
                </a:extLst>
              </p:cNvPr>
              <p:cNvPicPr/>
              <p:nvPr/>
            </p:nvPicPr>
            <p:blipFill>
              <a:blip r:embed="rId9"/>
              <a:stretch>
                <a:fillRect/>
              </a:stretch>
            </p:blipFill>
            <p:spPr>
              <a:xfrm>
                <a:off x="8720205" y="1105786"/>
                <a:ext cx="755280" cy="230760"/>
              </a:xfrm>
              <a:prstGeom prst="rect">
                <a:avLst/>
              </a:prstGeom>
            </p:spPr>
          </p:pic>
        </mc:Fallback>
      </mc:AlternateContent>
      <p:pic>
        <p:nvPicPr>
          <p:cNvPr id="6" name="Audio 5">
            <a:extLst>
              <a:ext uri="{FF2B5EF4-FFF2-40B4-BE49-F238E27FC236}">
                <a16:creationId xmlns:a16="http://schemas.microsoft.com/office/drawing/2014/main" id="{02F503DA-5688-A35C-1AC7-7631BC6AFD06}"/>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024418662"/>
      </p:ext>
    </p:extLst>
  </p:cSld>
  <p:clrMapOvr>
    <a:masterClrMapping/>
  </p:clrMapOvr>
  <mc:AlternateContent xmlns:mc="http://schemas.openxmlformats.org/markup-compatibility/2006">
    <mc:Choice xmlns:p14="http://schemas.microsoft.com/office/powerpoint/2010/main" Requires="p14">
      <p:transition spd="slow" p14:dur="2000" advTm="48873"/>
    </mc:Choice>
    <mc:Fallback>
      <p:transition spd="slow" advTm="488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anim calcmode="lin" valueType="num">
                                      <p:cBhvr additive="base">
                                        <p:cTn id="11"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2445" y="1235197"/>
            <a:ext cx="11421320" cy="4342643"/>
          </a:xfrm>
        </p:spPr>
        <p:txBody>
          <a:bodyPr>
            <a:normAutofit fontScale="92500" lnSpcReduction="10000"/>
          </a:bodyPr>
          <a:lstStyle/>
          <a:p>
            <a:pPr>
              <a:lnSpc>
                <a:spcPct val="150000"/>
              </a:lnSpc>
            </a:pPr>
            <a:r>
              <a:rPr lang="he-IL" sz="2400" dirty="0"/>
              <a:t>מיד לאחר הכניסה לשיעור עליכם לחתום נוכחות – בבקשה </a:t>
            </a:r>
            <a:r>
              <a:rPr lang="he-IL" sz="2400" dirty="0" err="1"/>
              <a:t>להכנס</a:t>
            </a:r>
            <a:r>
              <a:rPr lang="he-IL" sz="2400" dirty="0"/>
              <a:t> לפני תחילת השיעור חתימה לאחר תחילת השיעור </a:t>
            </a:r>
            <a:r>
              <a:rPr lang="he-IL" sz="2400" dirty="0">
                <a:solidFill>
                  <a:srgbClr val="FF0000"/>
                </a:solidFill>
              </a:rPr>
              <a:t>אפילו בדקה או שתיים – לא תחשב</a:t>
            </a:r>
            <a:r>
              <a:rPr lang="he-IL" sz="2400" dirty="0"/>
              <a:t>!</a:t>
            </a:r>
          </a:p>
          <a:p>
            <a:pPr>
              <a:lnSpc>
                <a:spcPct val="150000"/>
              </a:lnSpc>
            </a:pPr>
            <a:r>
              <a:rPr lang="he-IL" sz="2400" dirty="0"/>
              <a:t>החתימה היא ע"י כתיבה בצ'אט (</a:t>
            </a:r>
            <a:r>
              <a:rPr lang="he-IL" sz="2400" b="1" u="sng" dirty="0">
                <a:solidFill>
                  <a:srgbClr val="0070C0"/>
                </a:solidFill>
              </a:rPr>
              <a:t>בהודעה אחת</a:t>
            </a:r>
            <a:r>
              <a:rPr lang="he-IL" sz="2400" dirty="0"/>
              <a:t>):</a:t>
            </a:r>
            <a:endParaRPr lang="he-IL" sz="2400" dirty="0">
              <a:solidFill>
                <a:srgbClr val="FF0000"/>
              </a:solidFill>
            </a:endParaRPr>
          </a:p>
          <a:p>
            <a:pPr lvl="1">
              <a:lnSpc>
                <a:spcPct val="120000"/>
              </a:lnSpc>
              <a:spcBef>
                <a:spcPts val="0"/>
              </a:spcBef>
            </a:pPr>
            <a:r>
              <a:rPr lang="he-IL" dirty="0"/>
              <a:t>שם מלא בעברית </a:t>
            </a:r>
          </a:p>
          <a:p>
            <a:pPr lvl="1">
              <a:lnSpc>
                <a:spcPct val="120000"/>
              </a:lnSpc>
              <a:spcBef>
                <a:spcPts val="0"/>
              </a:spcBef>
            </a:pPr>
            <a:r>
              <a:rPr lang="he-IL" dirty="0"/>
              <a:t>תעודת זהות</a:t>
            </a:r>
          </a:p>
          <a:p>
            <a:pPr lvl="1">
              <a:lnSpc>
                <a:spcPct val="120000"/>
              </a:lnSpc>
              <a:spcBef>
                <a:spcPts val="0"/>
              </a:spcBef>
            </a:pPr>
            <a:r>
              <a:rPr lang="he-IL" dirty="0"/>
              <a:t>מספר טלפון</a:t>
            </a:r>
            <a:br>
              <a:rPr lang="en-US" sz="2800" dirty="0">
                <a:solidFill>
                  <a:srgbClr val="FF0000"/>
                </a:solidFill>
              </a:rPr>
            </a:br>
            <a:endParaRPr lang="he-IL" sz="2800" dirty="0">
              <a:solidFill>
                <a:srgbClr val="FF0000"/>
              </a:solidFill>
            </a:endParaRPr>
          </a:p>
          <a:p>
            <a:pPr marL="0" indent="0" algn="ctr">
              <a:lnSpc>
                <a:spcPct val="150000"/>
              </a:lnSpc>
              <a:buNone/>
            </a:pPr>
            <a:r>
              <a:rPr lang="he-IL" b="1" dirty="0">
                <a:solidFill>
                  <a:srgbClr val="0070C0"/>
                </a:solidFill>
              </a:rPr>
              <a:t>חובת החתימה חלה עליכם, מי שלא נרשם וחתם בצ'אט כאילו לא נכח בשיעור!</a:t>
            </a:r>
            <a:br>
              <a:rPr lang="en-US" b="1" dirty="0">
                <a:solidFill>
                  <a:srgbClr val="0070C0"/>
                </a:solidFill>
              </a:rPr>
            </a:br>
            <a:r>
              <a:rPr lang="he-IL" b="1" dirty="0">
                <a:solidFill>
                  <a:srgbClr val="FF0000"/>
                </a:solidFill>
              </a:rPr>
              <a:t>חובה לצלם עם הטלפון את החתימה שלכם </a:t>
            </a:r>
            <a:r>
              <a:rPr lang="he-IL" b="1" dirty="0" err="1">
                <a:solidFill>
                  <a:srgbClr val="FF0000"/>
                </a:solidFill>
              </a:rPr>
              <a:t>בצאט</a:t>
            </a:r>
            <a:r>
              <a:rPr lang="he-IL" b="1" dirty="0">
                <a:solidFill>
                  <a:srgbClr val="FF0000"/>
                </a:solidFill>
              </a:rPr>
              <a:t>!</a:t>
            </a:r>
          </a:p>
        </p:txBody>
      </p:sp>
      <p:sp>
        <p:nvSpPr>
          <p:cNvPr id="5" name="Title 1"/>
          <p:cNvSpPr>
            <a:spLocks noGrp="1"/>
          </p:cNvSpPr>
          <p:nvPr>
            <p:ph type="title"/>
          </p:nvPr>
        </p:nvSpPr>
        <p:spPr/>
        <p:txBody>
          <a:bodyPr>
            <a:noAutofit/>
          </a:bodyPr>
          <a:lstStyle/>
          <a:p>
            <a:pPr>
              <a:lnSpc>
                <a:spcPct val="150000"/>
              </a:lnSpc>
            </a:pPr>
            <a:r>
              <a:rPr lang="he-IL" sz="3200" b="1" dirty="0"/>
              <a:t>נכנסים לשיעור הזום בזמן ונכון</a:t>
            </a:r>
          </a:p>
        </p:txBody>
      </p:sp>
      <p:sp>
        <p:nvSpPr>
          <p:cNvPr id="2" name="Rectangle 1">
            <a:extLst>
              <a:ext uri="{FF2B5EF4-FFF2-40B4-BE49-F238E27FC236}">
                <a16:creationId xmlns:a16="http://schemas.microsoft.com/office/drawing/2014/main" id="{A1588291-7A47-45FB-B204-5AA476B34E27}"/>
              </a:ext>
            </a:extLst>
          </p:cNvPr>
          <p:cNvSpPr/>
          <p:nvPr/>
        </p:nvSpPr>
        <p:spPr>
          <a:xfrm>
            <a:off x="2908300" y="3886200"/>
            <a:ext cx="8331200" cy="3882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t>דוגמה:      ישראל ישראלי, 022334452, 0542552525</a:t>
            </a:r>
            <a:endParaRPr lang="en-US" dirty="0"/>
          </a:p>
        </p:txBody>
      </p:sp>
      <p:pic>
        <p:nvPicPr>
          <p:cNvPr id="6" name="Audio 5">
            <a:extLst>
              <a:ext uri="{FF2B5EF4-FFF2-40B4-BE49-F238E27FC236}">
                <a16:creationId xmlns:a16="http://schemas.microsoft.com/office/drawing/2014/main" id="{8689FB78-347B-5ED8-3EB5-E8004B83B6A5}"/>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869672055"/>
      </p:ext>
    </p:extLst>
  </p:cSld>
  <p:clrMapOvr>
    <a:masterClrMapping/>
  </p:clrMapOvr>
  <mc:AlternateContent xmlns:mc="http://schemas.openxmlformats.org/markup-compatibility/2006">
    <mc:Choice xmlns:p14="http://schemas.microsoft.com/office/powerpoint/2010/main" Requires="p14">
      <p:transition spd="slow" p14:dur="2000" advTm="79145"/>
    </mc:Choice>
    <mc:Fallback>
      <p:transition spd="slow" advTm="791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577" y="380345"/>
            <a:ext cx="8969188" cy="388288"/>
          </a:xfrm>
        </p:spPr>
        <p:txBody>
          <a:bodyPr>
            <a:noAutofit/>
          </a:bodyPr>
          <a:lstStyle/>
          <a:p>
            <a:r>
              <a:rPr lang="he-IL" sz="3200" b="1" dirty="0"/>
              <a:t>כללים שחייבים למלא בזמן למידת גמול השתלמות בזום</a:t>
            </a:r>
            <a:endParaRPr lang="en-US" sz="3200" b="1" dirty="0"/>
          </a:p>
        </p:txBody>
      </p:sp>
      <p:sp>
        <p:nvSpPr>
          <p:cNvPr id="3" name="Content Placeholder 2"/>
          <p:cNvSpPr>
            <a:spLocks noGrp="1"/>
          </p:cNvSpPr>
          <p:nvPr>
            <p:ph idx="1"/>
          </p:nvPr>
        </p:nvSpPr>
        <p:spPr>
          <a:xfrm>
            <a:off x="322445" y="1370325"/>
            <a:ext cx="11421320" cy="4700866"/>
          </a:xfrm>
        </p:spPr>
        <p:txBody>
          <a:bodyPr>
            <a:normAutofit fontScale="85000" lnSpcReduction="20000"/>
          </a:bodyPr>
          <a:lstStyle/>
          <a:p>
            <a:pPr>
              <a:lnSpc>
                <a:spcPct val="150000"/>
              </a:lnSpc>
            </a:pPr>
            <a:r>
              <a:rPr lang="he-IL" sz="2400" dirty="0"/>
              <a:t>נכנסים לשיעור זום לפני תחילת השיעור ונכון (שם בעברית + חתימה דרך הצ'אט)</a:t>
            </a:r>
          </a:p>
          <a:p>
            <a:pPr>
              <a:lnSpc>
                <a:spcPct val="150000"/>
              </a:lnSpc>
            </a:pPr>
            <a:r>
              <a:rPr lang="he-IL" sz="2400" dirty="0"/>
              <a:t>חובת נוכחות והקשבה -מתנהגים כמו בשיעור רגיל (בבית/משרד בשום פנים לא בנסיעה או הליכה)</a:t>
            </a:r>
          </a:p>
          <a:p>
            <a:pPr>
              <a:lnSpc>
                <a:spcPct val="150000"/>
              </a:lnSpc>
            </a:pPr>
            <a:r>
              <a:rPr lang="he-IL" sz="2400" dirty="0"/>
              <a:t>השיעור תוך שימוש במחשב/</a:t>
            </a:r>
            <a:r>
              <a:rPr lang="he-IL" sz="2400" dirty="0" err="1"/>
              <a:t>טאבלט</a:t>
            </a:r>
            <a:r>
              <a:rPr lang="he-IL" sz="2400" dirty="0"/>
              <a:t> לא טלפון</a:t>
            </a:r>
          </a:p>
          <a:p>
            <a:pPr>
              <a:lnSpc>
                <a:spcPct val="150000"/>
              </a:lnSpc>
            </a:pPr>
            <a:r>
              <a:rPr lang="he-IL" sz="2400" dirty="0"/>
              <a:t>חייבים מצלמה:</a:t>
            </a:r>
            <a:br>
              <a:rPr lang="en-US" sz="2400" dirty="0"/>
            </a:br>
            <a:r>
              <a:rPr lang="he-IL" sz="2400" dirty="0"/>
              <a:t>פתוחה כל הזמן </a:t>
            </a:r>
            <a:br>
              <a:rPr lang="en-US" sz="2400" dirty="0"/>
            </a:br>
            <a:r>
              <a:rPr lang="he-IL" sz="2400" dirty="0"/>
              <a:t>צילום לרוחב (מי שנכנס </a:t>
            </a:r>
            <a:r>
              <a:rPr lang="he-IL" sz="2400" dirty="0" err="1"/>
              <a:t>מאייפד</a:t>
            </a:r>
            <a:r>
              <a:rPr lang="he-IL" sz="2400" dirty="0"/>
              <a:t>  או ממכשיר עם צילום אורך שפשוט יסובב פיזית את המכשיר)</a:t>
            </a:r>
            <a:br>
              <a:rPr lang="en-US" sz="2400" dirty="0"/>
            </a:br>
            <a:r>
              <a:rPr lang="he-IL" sz="2400" dirty="0"/>
              <a:t>צילום קדמי בלבד (לא </a:t>
            </a:r>
            <a:r>
              <a:rPr lang="he-IL" sz="2400" dirty="0" err="1"/>
              <a:t>מזויות</a:t>
            </a:r>
            <a:r>
              <a:rPr lang="he-IL" sz="2400" dirty="0"/>
              <a:t> לא מהצד) </a:t>
            </a:r>
            <a:br>
              <a:rPr lang="en-US" sz="2400" dirty="0"/>
            </a:br>
            <a:r>
              <a:rPr lang="he-IL" sz="2400" dirty="0"/>
              <a:t>לפחות מגובה הכתפיים ומעלה</a:t>
            </a:r>
          </a:p>
          <a:p>
            <a:pPr>
              <a:lnSpc>
                <a:spcPct val="150000"/>
              </a:lnSpc>
            </a:pPr>
            <a:r>
              <a:rPr lang="he-IL" sz="2400" dirty="0"/>
              <a:t>בסוף הקורס יהיה בוחן אמריקאי של 7-10 דקות עם ציון רק העוברים יקבלו תעודה </a:t>
            </a:r>
          </a:p>
          <a:p>
            <a:pPr>
              <a:lnSpc>
                <a:spcPct val="150000"/>
              </a:lnSpc>
            </a:pPr>
            <a:r>
              <a:rPr lang="he-IL" sz="2400" u="sng" dirty="0"/>
              <a:t>אין החזר כספי למי שנכשל בבחינה או הורחק מהקורס עקב בעיית נוכחות</a:t>
            </a:r>
          </a:p>
          <a:p>
            <a:pPr marL="0" indent="0">
              <a:buNone/>
            </a:pPr>
            <a:endParaRPr lang="he-IL" dirty="0"/>
          </a:p>
          <a:p>
            <a:endParaRPr lang="he-IL" dirty="0"/>
          </a:p>
          <a:p>
            <a:endParaRPr lang="he-IL" dirty="0"/>
          </a:p>
          <a:p>
            <a:endParaRPr lang="en-US" dirty="0"/>
          </a:p>
        </p:txBody>
      </p:sp>
      <p:pic>
        <p:nvPicPr>
          <p:cNvPr id="5" name="Audio 4">
            <a:extLst>
              <a:ext uri="{FF2B5EF4-FFF2-40B4-BE49-F238E27FC236}">
                <a16:creationId xmlns:a16="http://schemas.microsoft.com/office/drawing/2014/main" id="{0F53C84B-06C2-111F-4FFF-7781260ECB1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714756445"/>
      </p:ext>
    </p:extLst>
  </p:cSld>
  <p:clrMapOvr>
    <a:masterClrMapping/>
  </p:clrMapOvr>
  <mc:AlternateContent xmlns:mc="http://schemas.openxmlformats.org/markup-compatibility/2006">
    <mc:Choice xmlns:p14="http://schemas.microsoft.com/office/powerpoint/2010/main" Requires="p14">
      <p:transition spd="slow" p14:dur="2000" advTm="110142"/>
    </mc:Choice>
    <mc:Fallback>
      <p:transition spd="slow" advTm="1101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280" y="347617"/>
            <a:ext cx="8969188" cy="388288"/>
          </a:xfrm>
        </p:spPr>
        <p:txBody>
          <a:bodyPr>
            <a:noAutofit/>
          </a:bodyPr>
          <a:lstStyle/>
          <a:p>
            <a:r>
              <a:rPr lang="he-IL" sz="3200" b="1" dirty="0"/>
              <a:t>חתימה על כל מסמכי ההצטרפות לקורס</a:t>
            </a:r>
            <a:endParaRPr lang="en-US" sz="3200" b="1" dirty="0"/>
          </a:p>
        </p:txBody>
      </p:sp>
      <p:sp>
        <p:nvSpPr>
          <p:cNvPr id="3" name="Content Placeholder 2"/>
          <p:cNvSpPr>
            <a:spLocks noGrp="1"/>
          </p:cNvSpPr>
          <p:nvPr>
            <p:ph idx="1"/>
          </p:nvPr>
        </p:nvSpPr>
        <p:spPr>
          <a:xfrm>
            <a:off x="1828800" y="1042751"/>
            <a:ext cx="9736975" cy="1127334"/>
          </a:xfrm>
        </p:spPr>
        <p:txBody>
          <a:bodyPr>
            <a:normAutofit fontScale="25000" lnSpcReduction="20000"/>
          </a:bodyPr>
          <a:lstStyle/>
          <a:p>
            <a:pPr marL="0" indent="0">
              <a:lnSpc>
                <a:spcPct val="150000"/>
              </a:lnSpc>
              <a:buNone/>
            </a:pPr>
            <a:r>
              <a:rPr lang="he-IL" sz="8000" dirty="0"/>
              <a:t>בקבוצת </a:t>
            </a:r>
            <a:r>
              <a:rPr lang="he-IL" sz="8000" dirty="0" err="1"/>
              <a:t>הוואטצאפ</a:t>
            </a:r>
            <a:r>
              <a:rPr lang="he-IL" sz="8000" dirty="0"/>
              <a:t> שלחנו לכם קישור למילוי טפסי הצטרפות לקורס – מי שלא מילה את  הטפסים צריך לעשות זאת עוד לפני סוף השיעור – זה הבסיס לרישום ביומן ולהכללות בקורס </a:t>
            </a:r>
            <a:br>
              <a:rPr lang="en-US" sz="8000" dirty="0"/>
            </a:br>
            <a:r>
              <a:rPr lang="he-IL" sz="8000" dirty="0"/>
              <a:t>מי שלא עשה את זה עד עכשיו יכול </a:t>
            </a:r>
            <a:r>
              <a:rPr lang="he-IL" sz="8000" dirty="0" err="1"/>
              <a:t>להכנס</a:t>
            </a:r>
            <a:r>
              <a:rPr lang="he-IL" sz="8000" dirty="0"/>
              <a:t> לאתר מכללת יעד </a:t>
            </a:r>
            <a:r>
              <a:rPr lang="en-US" sz="8000" dirty="0">
                <a:hlinkClick r:id="rId4"/>
              </a:rPr>
              <a:t>www.mp-yaad.co.il</a:t>
            </a:r>
            <a:r>
              <a:rPr lang="en-US" sz="8000" dirty="0"/>
              <a:t> </a:t>
            </a:r>
            <a:r>
              <a:rPr lang="he-IL" sz="8000" dirty="0"/>
              <a:t> והקליקו על "כניסת תלמידים (סיסמא)"</a:t>
            </a:r>
            <a:endParaRPr lang="en-US" sz="8000" dirty="0"/>
          </a:p>
          <a:p>
            <a:pPr>
              <a:lnSpc>
                <a:spcPct val="150000"/>
              </a:lnSpc>
            </a:pPr>
            <a:endParaRPr lang="he-IL" sz="2000" dirty="0"/>
          </a:p>
          <a:p>
            <a:pPr lvl="1">
              <a:lnSpc>
                <a:spcPct val="150000"/>
              </a:lnSpc>
            </a:pPr>
            <a:endParaRPr lang="he-IL" sz="2000" dirty="0"/>
          </a:p>
          <a:p>
            <a:endParaRPr lang="he-IL" dirty="0"/>
          </a:p>
          <a:p>
            <a:endParaRPr lang="he-IL" dirty="0"/>
          </a:p>
          <a:p>
            <a:endParaRPr lang="he-IL" dirty="0"/>
          </a:p>
          <a:p>
            <a:endParaRPr lang="en-US" dirty="0"/>
          </a:p>
        </p:txBody>
      </p:sp>
      <p:sp>
        <p:nvSpPr>
          <p:cNvPr id="6" name="Content Placeholder 2"/>
          <p:cNvSpPr txBox="1">
            <a:spLocks/>
          </p:cNvSpPr>
          <p:nvPr/>
        </p:nvSpPr>
        <p:spPr>
          <a:xfrm>
            <a:off x="5837274" y="2960534"/>
            <a:ext cx="5824194" cy="1866647"/>
          </a:xfrm>
          <a:prstGeom prst="rect">
            <a:avLst/>
          </a:prstGeom>
        </p:spPr>
        <p:txBody>
          <a:bodyPr vert="horz" lIns="91440" tIns="45720" rIns="91440" bIns="45720" rtlCol="0">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he-IL" sz="1900" dirty="0">
                <a:solidFill>
                  <a:srgbClr val="FF0000"/>
                </a:solidFill>
              </a:rPr>
              <a:t>קריאת מסמכי ההצטרפות וחתימה עליהם נדרשת ע"י הועדה לצורך אישור הקורס לגמול השתלמות.</a:t>
            </a:r>
            <a:br>
              <a:rPr lang="en-US" sz="1900" dirty="0">
                <a:solidFill>
                  <a:srgbClr val="FF0000"/>
                </a:solidFill>
              </a:rPr>
            </a:br>
            <a:r>
              <a:rPr lang="he-IL" sz="1900" dirty="0">
                <a:solidFill>
                  <a:srgbClr val="FF0000"/>
                </a:solidFill>
              </a:rPr>
              <a:t> מי שלא יחתום את כל 4 החתימות ויגיש לא יהיה זכאי לתעודה.</a:t>
            </a:r>
          </a:p>
          <a:p>
            <a:pPr marL="0" indent="0">
              <a:lnSpc>
                <a:spcPct val="150000"/>
              </a:lnSpc>
              <a:buFont typeface="Arial" panose="020B0604020202020204" pitchFamily="34" charset="0"/>
              <a:buNone/>
            </a:pPr>
            <a:r>
              <a:rPr lang="he-IL" sz="1900" dirty="0">
                <a:solidFill>
                  <a:srgbClr val="FF0000"/>
                </a:solidFill>
              </a:rPr>
              <a:t>מי שלא חתם על מסמכי ההצטרפות יכול לעשות זאת עכשיו.</a:t>
            </a:r>
            <a:endParaRPr lang="en-US" sz="1900" dirty="0">
              <a:solidFill>
                <a:srgbClr val="FF0000"/>
              </a:solidFill>
            </a:endParaRPr>
          </a:p>
          <a:p>
            <a:pPr>
              <a:lnSpc>
                <a:spcPct val="150000"/>
              </a:lnSpc>
            </a:pPr>
            <a:endParaRPr lang="he-IL" sz="2000" dirty="0"/>
          </a:p>
          <a:p>
            <a:pPr marL="0" indent="0">
              <a:buNone/>
            </a:pPr>
            <a:endParaRPr lang="he-IL" dirty="0"/>
          </a:p>
          <a:p>
            <a:endParaRPr lang="he-IL" dirty="0"/>
          </a:p>
          <a:p>
            <a:endParaRPr lang="he-IL" dirty="0"/>
          </a:p>
          <a:p>
            <a:endParaRPr lang="en-US" dirty="0"/>
          </a:p>
        </p:txBody>
      </p:sp>
      <p:pic>
        <p:nvPicPr>
          <p:cNvPr id="4" name="Picture 3">
            <a:extLst>
              <a:ext uri="{FF2B5EF4-FFF2-40B4-BE49-F238E27FC236}">
                <a16:creationId xmlns:a16="http://schemas.microsoft.com/office/drawing/2014/main" id="{07B35908-C921-F32B-5F33-455FA5BD2AA2}"/>
              </a:ext>
            </a:extLst>
          </p:cNvPr>
          <p:cNvPicPr>
            <a:picLocks noChangeAspect="1"/>
          </p:cNvPicPr>
          <p:nvPr/>
        </p:nvPicPr>
        <p:blipFill>
          <a:blip r:embed="rId5"/>
          <a:stretch>
            <a:fillRect/>
          </a:stretch>
        </p:blipFill>
        <p:spPr>
          <a:xfrm>
            <a:off x="605167" y="3101141"/>
            <a:ext cx="5100500" cy="3173550"/>
          </a:xfrm>
          <a:prstGeom prst="rect">
            <a:avLst/>
          </a:prstGeom>
        </p:spPr>
      </p:pic>
      <p:sp>
        <p:nvSpPr>
          <p:cNvPr id="7" name="Up Arrow 6"/>
          <p:cNvSpPr/>
          <p:nvPr/>
        </p:nvSpPr>
        <p:spPr>
          <a:xfrm rot="3039352">
            <a:off x="664535" y="4546578"/>
            <a:ext cx="457200" cy="10241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p>
        </p:txBody>
      </p:sp>
      <p:pic>
        <p:nvPicPr>
          <p:cNvPr id="8" name="Audio 7">
            <a:extLst>
              <a:ext uri="{FF2B5EF4-FFF2-40B4-BE49-F238E27FC236}">
                <a16:creationId xmlns:a16="http://schemas.microsoft.com/office/drawing/2014/main" id="{D28A0E13-06C6-E97E-DBF7-2B0F8B7A47A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58122671"/>
      </p:ext>
    </p:extLst>
  </p:cSld>
  <p:clrMapOvr>
    <a:masterClrMapping/>
  </p:clrMapOvr>
  <mc:AlternateContent xmlns:mc="http://schemas.openxmlformats.org/markup-compatibility/2006">
    <mc:Choice xmlns:p14="http://schemas.microsoft.com/office/powerpoint/2010/main" Requires="p14">
      <p:transition spd="slow" p14:dur="2000" advTm="40478"/>
    </mc:Choice>
    <mc:Fallback>
      <p:transition spd="slow" advTm="40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2" presetClass="entr" presetSubtype="4"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fill="hold"/>
                                        <p:tgtEl>
                                          <p:spTgt spid="7"/>
                                        </p:tgtEl>
                                        <p:attrNameLst>
                                          <p:attrName>ppt_x</p:attrName>
                                        </p:attrNameLst>
                                      </p:cBhvr>
                                      <p:tavLst>
                                        <p:tav tm="0">
                                          <p:val>
                                            <p:strVal val="#ppt_x"/>
                                          </p:val>
                                        </p:tav>
                                        <p:tav tm="100000">
                                          <p:val>
                                            <p:strVal val="#ppt_x"/>
                                          </p:val>
                                        </p:tav>
                                      </p:tavLst>
                                    </p:anim>
                                    <p:anim calcmode="lin" valueType="num">
                                      <p:cBhvr additive="base">
                                        <p:cTn id="1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4987097" y="2211744"/>
            <a:ext cx="6756668" cy="3418793"/>
          </a:xfrm>
          <a:prstGeom prst="rect">
            <a:avLst/>
          </a:prstGeom>
        </p:spPr>
      </p:pic>
      <p:sp>
        <p:nvSpPr>
          <p:cNvPr id="2" name="Title 1"/>
          <p:cNvSpPr>
            <a:spLocks noGrp="1"/>
          </p:cNvSpPr>
          <p:nvPr>
            <p:ph type="title"/>
          </p:nvPr>
        </p:nvSpPr>
        <p:spPr>
          <a:xfrm>
            <a:off x="2774577" y="371332"/>
            <a:ext cx="8969188" cy="388288"/>
          </a:xfrm>
        </p:spPr>
        <p:txBody>
          <a:bodyPr>
            <a:noAutofit/>
          </a:bodyPr>
          <a:lstStyle/>
          <a:p>
            <a:r>
              <a:rPr lang="he-IL" sz="3200" b="1" dirty="0"/>
              <a:t>הגשת סיכום שיעור בתום כל מפגש-באתר האינטרנט של יעד</a:t>
            </a:r>
            <a:endParaRPr lang="en-US" sz="3200" b="1" dirty="0"/>
          </a:p>
        </p:txBody>
      </p:sp>
      <p:sp>
        <p:nvSpPr>
          <p:cNvPr id="3" name="Content Placeholder 2"/>
          <p:cNvSpPr>
            <a:spLocks noGrp="1"/>
          </p:cNvSpPr>
          <p:nvPr>
            <p:ph idx="1"/>
          </p:nvPr>
        </p:nvSpPr>
        <p:spPr>
          <a:xfrm>
            <a:off x="2295145" y="1161452"/>
            <a:ext cx="9448620" cy="795500"/>
          </a:xfrm>
        </p:spPr>
        <p:txBody>
          <a:bodyPr/>
          <a:lstStyle/>
          <a:p>
            <a:pPr marL="0" indent="0">
              <a:lnSpc>
                <a:spcPct val="150000"/>
              </a:lnSpc>
              <a:buNone/>
            </a:pPr>
            <a:r>
              <a:rPr lang="he-IL" sz="2400" dirty="0"/>
              <a:t>בעמוד שנפתח הקליקו על "מילוי טפסים וחתימה על נהלים"</a:t>
            </a:r>
            <a:endParaRPr lang="en-US" sz="2400" dirty="0"/>
          </a:p>
          <a:p>
            <a:pPr>
              <a:lnSpc>
                <a:spcPct val="150000"/>
              </a:lnSpc>
            </a:pPr>
            <a:endParaRPr lang="he-IL" sz="2000" dirty="0"/>
          </a:p>
          <a:p>
            <a:pPr lvl="1">
              <a:lnSpc>
                <a:spcPct val="150000"/>
              </a:lnSpc>
            </a:pPr>
            <a:endParaRPr lang="he-IL" sz="2000" dirty="0"/>
          </a:p>
          <a:p>
            <a:endParaRPr lang="he-IL" dirty="0"/>
          </a:p>
          <a:p>
            <a:endParaRPr lang="he-IL" dirty="0"/>
          </a:p>
          <a:p>
            <a:endParaRPr lang="he-IL" dirty="0"/>
          </a:p>
          <a:p>
            <a:endParaRPr lang="en-US" dirty="0"/>
          </a:p>
        </p:txBody>
      </p:sp>
      <p:sp>
        <p:nvSpPr>
          <p:cNvPr id="7" name="Up Arrow 6"/>
          <p:cNvSpPr/>
          <p:nvPr/>
        </p:nvSpPr>
        <p:spPr>
          <a:xfrm>
            <a:off x="8136831" y="3845957"/>
            <a:ext cx="457200" cy="10241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stretch>
            <a:fillRect/>
          </a:stretch>
        </p:blipFill>
        <p:spPr>
          <a:xfrm>
            <a:off x="1669677" y="2211743"/>
            <a:ext cx="2143676" cy="3418793"/>
          </a:xfrm>
          <a:prstGeom prst="rect">
            <a:avLst/>
          </a:prstGeom>
        </p:spPr>
      </p:pic>
      <p:sp>
        <p:nvSpPr>
          <p:cNvPr id="12" name="Up Arrow 11"/>
          <p:cNvSpPr/>
          <p:nvPr/>
        </p:nvSpPr>
        <p:spPr>
          <a:xfrm>
            <a:off x="2512915" y="3409075"/>
            <a:ext cx="457200" cy="10241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udio 7">
            <a:extLst>
              <a:ext uri="{FF2B5EF4-FFF2-40B4-BE49-F238E27FC236}">
                <a16:creationId xmlns:a16="http://schemas.microsoft.com/office/drawing/2014/main" id="{6CBBEB39-8075-714A-A70A-B0AA55F1EA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04872828"/>
      </p:ext>
    </p:extLst>
  </p:cSld>
  <p:clrMapOvr>
    <a:masterClrMapping/>
  </p:clrMapOvr>
  <mc:AlternateContent xmlns:mc="http://schemas.openxmlformats.org/markup-compatibility/2006">
    <mc:Choice xmlns:p14="http://schemas.microsoft.com/office/powerpoint/2010/main" Requires="p14">
      <p:transition spd="slow" p14:dur="2000" advTm="11646"/>
    </mc:Choice>
    <mc:Fallback>
      <p:transition spd="slow" advTm="116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par>
                                <p:cTn id="7" presetID="2" presetClass="entr" presetSubtype="4" fill="hold" grpId="0" nodeType="withEffect">
                                  <p:stCondLst>
                                    <p:cond delay="25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1000" fill="hold"/>
                                        <p:tgtEl>
                                          <p:spTgt spid="7"/>
                                        </p:tgtEl>
                                        <p:attrNameLst>
                                          <p:attrName>ppt_x</p:attrName>
                                        </p:attrNameLst>
                                      </p:cBhvr>
                                      <p:tavLst>
                                        <p:tav tm="0">
                                          <p:val>
                                            <p:strVal val="#ppt_x"/>
                                          </p:val>
                                        </p:tav>
                                        <p:tav tm="100000">
                                          <p:val>
                                            <p:strVal val="#ppt_x"/>
                                          </p:val>
                                        </p:tav>
                                      </p:tavLst>
                                    </p:anim>
                                    <p:anim calcmode="lin" valueType="num">
                                      <p:cBhvr additive="base">
                                        <p:cTn id="10" dur="1000" fill="hold"/>
                                        <p:tgtEl>
                                          <p:spTgt spid="7"/>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8"/>
                </p:tgtEl>
              </p:cMediaNode>
            </p:audio>
          </p:childTnLst>
        </p:cTn>
      </p:par>
    </p:tnLst>
    <p:bldLst>
      <p:bldP spid="7"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577" y="361288"/>
            <a:ext cx="8969188" cy="388288"/>
          </a:xfrm>
        </p:spPr>
        <p:txBody>
          <a:bodyPr>
            <a:noAutofit/>
          </a:bodyPr>
          <a:lstStyle/>
          <a:p>
            <a:r>
              <a:rPr lang="he-IL" sz="3200" b="1" dirty="0"/>
              <a:t>הגשת סיכום שיעור בתום כל מפגש-באתר האינטרנט של יעד</a:t>
            </a:r>
            <a:endParaRPr lang="en-US" sz="3200" b="1" dirty="0"/>
          </a:p>
        </p:txBody>
      </p:sp>
      <p:sp>
        <p:nvSpPr>
          <p:cNvPr id="3" name="Content Placeholder 2"/>
          <p:cNvSpPr>
            <a:spLocks noGrp="1"/>
          </p:cNvSpPr>
          <p:nvPr>
            <p:ph idx="1"/>
          </p:nvPr>
        </p:nvSpPr>
        <p:spPr>
          <a:xfrm>
            <a:off x="5095875" y="842562"/>
            <a:ext cx="6647890" cy="567138"/>
          </a:xfrm>
        </p:spPr>
        <p:txBody>
          <a:bodyPr>
            <a:normAutofit fontScale="92500" lnSpcReduction="10000"/>
          </a:bodyPr>
          <a:lstStyle/>
          <a:p>
            <a:pPr marL="0" indent="0" algn="ctr">
              <a:lnSpc>
                <a:spcPct val="150000"/>
              </a:lnSpc>
              <a:buNone/>
            </a:pPr>
            <a:r>
              <a:rPr lang="he-IL" sz="2400" dirty="0"/>
              <a:t>בעמוד שנפתח מלאו את הפרטים והקפידו לחתום 4 חתימות.</a:t>
            </a:r>
            <a:endParaRPr lang="en-US" sz="2400" dirty="0"/>
          </a:p>
          <a:p>
            <a:pPr>
              <a:lnSpc>
                <a:spcPct val="150000"/>
              </a:lnSpc>
            </a:pPr>
            <a:endParaRPr lang="he-IL" sz="2000" dirty="0"/>
          </a:p>
          <a:p>
            <a:pPr lvl="1">
              <a:lnSpc>
                <a:spcPct val="150000"/>
              </a:lnSpc>
            </a:pPr>
            <a:endParaRPr lang="he-IL" sz="2000" dirty="0"/>
          </a:p>
          <a:p>
            <a:endParaRPr lang="he-IL" dirty="0"/>
          </a:p>
          <a:p>
            <a:endParaRPr lang="he-IL" dirty="0"/>
          </a:p>
          <a:p>
            <a:endParaRPr lang="he-IL" dirty="0"/>
          </a:p>
          <a:p>
            <a:endParaRPr lang="en-US" dirty="0"/>
          </a:p>
        </p:txBody>
      </p:sp>
      <p:sp>
        <p:nvSpPr>
          <p:cNvPr id="7" name="Up Arrow 6"/>
          <p:cNvSpPr/>
          <p:nvPr/>
        </p:nvSpPr>
        <p:spPr>
          <a:xfrm>
            <a:off x="8136831" y="3845957"/>
            <a:ext cx="457200" cy="10241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6131706" y="2184018"/>
            <a:ext cx="5347749" cy="4118550"/>
          </a:xfrm>
          <a:prstGeom prst="rect">
            <a:avLst/>
          </a:prstGeom>
        </p:spPr>
      </p:pic>
      <p:sp>
        <p:nvSpPr>
          <p:cNvPr id="10" name="Content Placeholder 2"/>
          <p:cNvSpPr txBox="1">
            <a:spLocks/>
          </p:cNvSpPr>
          <p:nvPr/>
        </p:nvSpPr>
        <p:spPr>
          <a:xfrm>
            <a:off x="5905499" y="1229721"/>
            <a:ext cx="5800165" cy="567138"/>
          </a:xfrm>
          <a:prstGeom prst="rect">
            <a:avLst/>
          </a:prstGeom>
        </p:spPr>
        <p:txBody>
          <a:bodyPr vert="horz" lIns="91440" tIns="45720" rIns="91440" bIns="45720" rtlCol="0">
            <a:normAutofit fontScale="925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he-IL" sz="1900" dirty="0">
                <a:solidFill>
                  <a:srgbClr val="0070C0"/>
                </a:solidFill>
              </a:rPr>
              <a:t>ללא החתימות לא תהיו חלק מהקורס ולא תהיו זכאים לתעודה!</a:t>
            </a:r>
            <a:endParaRPr lang="en-US" sz="1900" dirty="0">
              <a:solidFill>
                <a:srgbClr val="0070C0"/>
              </a:solidFill>
            </a:endParaRPr>
          </a:p>
          <a:p>
            <a:pPr>
              <a:lnSpc>
                <a:spcPct val="150000"/>
              </a:lnSpc>
            </a:pPr>
            <a:endParaRPr lang="he-IL" sz="2000" dirty="0"/>
          </a:p>
          <a:p>
            <a:pPr lvl="1">
              <a:lnSpc>
                <a:spcPct val="150000"/>
              </a:lnSpc>
            </a:pPr>
            <a:endParaRPr lang="he-IL" sz="2000" dirty="0"/>
          </a:p>
          <a:p>
            <a:endParaRPr lang="he-IL" dirty="0"/>
          </a:p>
          <a:p>
            <a:endParaRPr lang="he-IL" dirty="0"/>
          </a:p>
          <a:p>
            <a:endParaRPr lang="he-IL" dirty="0"/>
          </a:p>
          <a:p>
            <a:pPr marL="0" indent="0">
              <a:buNone/>
            </a:pPr>
            <a:endParaRPr lang="en-US" dirty="0"/>
          </a:p>
        </p:txBody>
      </p:sp>
      <p:pic>
        <p:nvPicPr>
          <p:cNvPr id="5" name="Audio 4">
            <a:extLst>
              <a:ext uri="{FF2B5EF4-FFF2-40B4-BE49-F238E27FC236}">
                <a16:creationId xmlns:a16="http://schemas.microsoft.com/office/drawing/2014/main" id="{49DD8C71-1640-A5C1-1959-F4C4153F4FC2}"/>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163300" y="5829300"/>
            <a:ext cx="812800" cy="812800"/>
          </a:xfrm>
          <a:prstGeom prst="rect">
            <a:avLst/>
          </a:prstGeom>
        </p:spPr>
      </p:pic>
    </p:spTree>
    <p:custDataLst>
      <p:tags r:id="rId1"/>
    </p:custDataLst>
    <p:extLst>
      <p:ext uri="{BB962C8B-B14F-4D97-AF65-F5344CB8AC3E}">
        <p14:creationId xmlns:p14="http://schemas.microsoft.com/office/powerpoint/2010/main" val="232182770"/>
      </p:ext>
    </p:extLst>
  </p:cSld>
  <p:clrMapOvr>
    <a:masterClrMapping/>
  </p:clrMapOvr>
  <mc:AlternateContent xmlns:mc="http://schemas.openxmlformats.org/markup-compatibility/2006">
    <mc:Choice xmlns:p14="http://schemas.microsoft.com/office/powerpoint/2010/main" Requires="p14">
      <p:transition spd="slow" p14:dur="2000" advTm="30526"/>
    </mc:Choice>
    <mc:Fallback>
      <p:transition spd="slow" advTm="305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22445" y="1054857"/>
            <a:ext cx="11421320" cy="5387091"/>
          </a:xfrm>
        </p:spPr>
        <p:txBody>
          <a:bodyPr>
            <a:normAutofit fontScale="92500"/>
          </a:bodyPr>
          <a:lstStyle/>
          <a:p>
            <a:pPr marL="0" indent="0">
              <a:lnSpc>
                <a:spcPct val="150000"/>
              </a:lnSpc>
              <a:buNone/>
            </a:pPr>
            <a:r>
              <a:rPr lang="he-IL" sz="2400" b="1" dirty="0">
                <a:solidFill>
                  <a:srgbClr val="0070C0"/>
                </a:solidFill>
              </a:rPr>
              <a:t>מי שחתום כנוכח אך אינו נוכח מסכן את אישור הקורס עבור כל הלומדים – לא רק עבור עצמו!</a:t>
            </a:r>
          </a:p>
          <a:p>
            <a:pPr>
              <a:lnSpc>
                <a:spcPct val="150000"/>
              </a:lnSpc>
            </a:pPr>
            <a:r>
              <a:rPr lang="he-IL" sz="2400" dirty="0"/>
              <a:t>המצלמה חייבת להיות פתוחה כל הזמן – צילום קדמי מגובה הכתפיים ומעלה לפחות</a:t>
            </a:r>
          </a:p>
          <a:p>
            <a:pPr>
              <a:lnSpc>
                <a:spcPct val="150000"/>
              </a:lnSpc>
            </a:pPr>
            <a:r>
              <a:rPr lang="he-IL" sz="2400" dirty="0"/>
              <a:t>אסור להתרחק מהמחשב או להיות עסוקים בדברים אחרים</a:t>
            </a:r>
          </a:p>
          <a:p>
            <a:pPr>
              <a:lnSpc>
                <a:spcPct val="150000"/>
              </a:lnSpc>
            </a:pPr>
            <a:r>
              <a:rPr lang="he-IL" sz="2400" dirty="0"/>
              <a:t>גם בעת החיבור ממחשב, אסור לנהל שיחות טלפון בזמן השיעור</a:t>
            </a:r>
          </a:p>
          <a:p>
            <a:pPr>
              <a:lnSpc>
                <a:spcPct val="150000"/>
              </a:lnSpc>
            </a:pPr>
            <a:r>
              <a:rPr lang="he-IL" sz="2400" dirty="0"/>
              <a:t>צריך להקשיב לשיעור ולהשתתף בצורה פעילה</a:t>
            </a:r>
          </a:p>
          <a:p>
            <a:pPr>
              <a:lnSpc>
                <a:spcPct val="150000"/>
              </a:lnSpc>
            </a:pPr>
            <a:r>
              <a:rPr lang="he-IL" sz="2400" dirty="0"/>
              <a:t>במקרה של התראה לאזעקה – לרשום יש לי התראה ב... (לדוגמא ״ראשון מערב״) </a:t>
            </a:r>
            <a:br>
              <a:rPr lang="en-US" sz="2400" dirty="0"/>
            </a:br>
            <a:r>
              <a:rPr lang="he-IL" sz="2400" dirty="0"/>
              <a:t>לעשות צילום מסך של מסך ההתראה ולשמור לצרכי תיעוד</a:t>
            </a:r>
          </a:p>
          <a:p>
            <a:pPr>
              <a:lnSpc>
                <a:spcPct val="150000"/>
              </a:lnSpc>
            </a:pPr>
            <a:r>
              <a:rPr lang="he-IL" sz="2400" dirty="0"/>
              <a:t>אם נוצרה בעיה טכנית עליכם להתקשר מידית למרכז התמיכה 03-6886010, ננסה לעזור אך שימו לב חובתכם לדאוג לדעת להפעיל את ה"זום" ולדאוג לאמצעי החיבור והתשתיות</a:t>
            </a:r>
          </a:p>
        </p:txBody>
      </p:sp>
      <p:sp>
        <p:nvSpPr>
          <p:cNvPr id="5" name="Title 1"/>
          <p:cNvSpPr>
            <a:spLocks noGrp="1"/>
          </p:cNvSpPr>
          <p:nvPr>
            <p:ph type="title"/>
          </p:nvPr>
        </p:nvSpPr>
        <p:spPr/>
        <p:txBody>
          <a:bodyPr>
            <a:noAutofit/>
          </a:bodyPr>
          <a:lstStyle/>
          <a:p>
            <a:pPr>
              <a:lnSpc>
                <a:spcPct val="150000"/>
              </a:lnSpc>
            </a:pPr>
            <a:r>
              <a:rPr lang="he-IL" sz="3200" b="1" dirty="0"/>
              <a:t>חובת נוכחות והקשבה</a:t>
            </a:r>
          </a:p>
        </p:txBody>
      </p:sp>
      <p:pic>
        <p:nvPicPr>
          <p:cNvPr id="3" name="Audio 2">
            <a:extLst>
              <a:ext uri="{FF2B5EF4-FFF2-40B4-BE49-F238E27FC236}">
                <a16:creationId xmlns:a16="http://schemas.microsoft.com/office/drawing/2014/main" id="{922D374F-28C3-A9A3-3380-360F1F6D880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98470787"/>
      </p:ext>
    </p:extLst>
  </p:cSld>
  <p:clrMapOvr>
    <a:masterClrMapping/>
  </p:clrMapOvr>
  <mc:AlternateContent xmlns:mc="http://schemas.openxmlformats.org/markup-compatibility/2006">
    <mc:Choice xmlns:p14="http://schemas.microsoft.com/office/powerpoint/2010/main" Requires="p14">
      <p:transition spd="slow" p14:dur="2000" advTm="82377"/>
    </mc:Choice>
    <mc:Fallback>
      <p:transition spd="slow" advTm="823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0.1"/>
</p:tagLst>
</file>

<file path=ppt/tags/tag2.xml><?xml version="1.0" encoding="utf-8"?>
<p:tagLst xmlns:a="http://schemas.openxmlformats.org/drawingml/2006/main" xmlns:r="http://schemas.openxmlformats.org/officeDocument/2006/relationships" xmlns:p="http://schemas.openxmlformats.org/presentationml/2006/main">
  <p:tag name="TIMING" val="|55.2"/>
</p:tagLst>
</file>

<file path=ppt/tags/tag3.xml><?xml version="1.0" encoding="utf-8"?>
<p:tagLst xmlns:a="http://schemas.openxmlformats.org/drawingml/2006/main" xmlns:r="http://schemas.openxmlformats.org/officeDocument/2006/relationships" xmlns:p="http://schemas.openxmlformats.org/presentationml/2006/main">
  <p:tag name="TIMING" val="|1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19316</TotalTime>
  <Words>1442</Words>
  <Application>Microsoft Macintosh PowerPoint</Application>
  <PresentationFormat>Widescreen</PresentationFormat>
  <Paragraphs>118</Paragraphs>
  <Slides>15</Slides>
  <Notes>10</Notes>
  <HiddenSlides>0</HiddenSlides>
  <MMClips>15</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Aharoni</vt:lpstr>
      <vt:lpstr>Arial</vt:lpstr>
      <vt:lpstr>Calibri</vt:lpstr>
      <vt:lpstr>Calibri Light</vt:lpstr>
      <vt:lpstr>Wingdings</vt:lpstr>
      <vt:lpstr>Office Theme</vt:lpstr>
      <vt:lpstr>1_Custom Design</vt:lpstr>
      <vt:lpstr>2_Custom Design</vt:lpstr>
      <vt:lpstr>Custom Design</vt:lpstr>
      <vt:lpstr>ברוכים הבאים- זום 2026</vt:lpstr>
      <vt:lpstr>במקרה של אזעקה/התראה  1. קודם כל למהר בזהירות למרחב המוגן שלכם.  2. אחרי שאתם בטוחים במרחב המוגן שלכם צלמו את הודעת האזעקה באפליקציית פיקוד העורף     לצרכי תיעוד (מומלץ ליצור קבוצה אישית שלכם עם שם הקורס לשם תשלחו את כל התיעודיים)  3. כשאתם חוזרים לשיעור רשמו בצ׳אט הקבוצתי הודעה:     שם מלא+ ת.ז – אזעקה/התראה ב..(שם העיר/האזור) – חזרתי  </vt:lpstr>
      <vt:lpstr>נכנסים לשיעור הזום בזמן ונכון</vt:lpstr>
      <vt:lpstr>נכנסים לשיעור הזום בזמן ונכון</vt:lpstr>
      <vt:lpstr>כללים שחייבים למלא בזמן למידת גמול השתלמות בזום</vt:lpstr>
      <vt:lpstr>חתימה על כל מסמכי ההצטרפות לקורס</vt:lpstr>
      <vt:lpstr>הגשת סיכום שיעור בתום כל מפגש-באתר האינטרנט של יעד</vt:lpstr>
      <vt:lpstr>הגשת סיכום שיעור בתום כל מפגש-באתר האינטרנט של יעד</vt:lpstr>
      <vt:lpstr>חובת נוכחות והקשבה</vt:lpstr>
      <vt:lpstr>חובת נוכחות והקשבה</vt:lpstr>
      <vt:lpstr>חובת נוכחות והקשבה – איך בודקים?</vt:lpstr>
      <vt:lpstr>נוכחות והעדרות</vt:lpstr>
      <vt:lpstr>נוכחות והעדרות</vt:lpstr>
      <vt:lpstr>נוכחות והיעדרות</vt:lpstr>
      <vt:lpstr>תודה על ההקשבה!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ברוכים הבאים</dc:title>
  <dc:creator>Sharon</dc:creator>
  <cp:lastModifiedBy>Tom Lastname</cp:lastModifiedBy>
  <cp:revision>61</cp:revision>
  <dcterms:created xsi:type="dcterms:W3CDTF">2020-12-07T18:18:28Z</dcterms:created>
  <dcterms:modified xsi:type="dcterms:W3CDTF">2026-03-26T09:50:30Z</dcterms:modified>
</cp:coreProperties>
</file>